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8" r:id="rId5"/>
    <p:sldId id="281" r:id="rId6"/>
    <p:sldId id="293" r:id="rId7"/>
    <p:sldId id="289" r:id="rId8"/>
    <p:sldId id="290" r:id="rId9"/>
    <p:sldId id="291" r:id="rId10"/>
    <p:sldId id="292" r:id="rId11"/>
    <p:sldId id="27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BF4"/>
    <a:srgbClr val="FF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 autoAdjust="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CA527-F925-414F-B4F4-8F4244CDDC8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E2AA-278D-0B48-A5DE-00B1FC5BDA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2903" y="2286000"/>
            <a:ext cx="5968181" cy="2286000"/>
          </a:xfrm>
          <a:noFill/>
        </p:spPr>
        <p:txBody>
          <a:bodyPr>
            <a:noAutofit/>
          </a:bodyPr>
          <a:lstStyle/>
          <a:p>
            <a:br>
              <a:rPr lang="en-US" sz="1800" b="0" i="0" u="none" strike="noStrike" baseline="0" dirty="0">
                <a:solidFill>
                  <a:srgbClr val="000000"/>
                </a:solidFill>
              </a:rPr>
            </a:br>
            <a:r>
              <a:rPr lang="pt-BR" sz="3200" b="0" i="0" u="none" strike="noStrike" baseline="0" dirty="0">
                <a:solidFill>
                  <a:srgbClr val="000000"/>
                </a:solidFill>
              </a:rPr>
              <a:t> Gestão de dados</a:t>
            </a:r>
            <a:br>
              <a:rPr lang="pt-BR" sz="3200" b="0" i="0" u="none" strike="noStrike" baseline="0" dirty="0">
                <a:solidFill>
                  <a:srgbClr val="000000"/>
                </a:solidFill>
              </a:rPr>
            </a:br>
            <a:r>
              <a:rPr lang="pt-BR" sz="3200" b="0" i="0" u="none" strike="noStrike" baseline="0" dirty="0">
                <a:solidFill>
                  <a:srgbClr val="000000"/>
                </a:solidFill>
              </a:rPr>
              <a:t>nas Estações Experimentais</a:t>
            </a:r>
            <a:endParaRPr lang="en-US" dirty="0"/>
          </a:p>
        </p:txBody>
      </p:sp>
      <p:pic>
        <p:nvPicPr>
          <p:cNvPr id="3" name="Picture 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44ECDFE-3AF6-6C56-E612-6757B9492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92914"/>
            <a:ext cx="3315155" cy="1188943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058EC0F8-4E3E-DAEA-CE20-B44B043E8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81857"/>
            <a:ext cx="1612490" cy="629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A1C118-B8B6-401E-A7A5-9EC8B8E7AAD2}"/>
              </a:ext>
            </a:extLst>
          </p:cNvPr>
          <p:cNvSpPr txBox="1"/>
          <p:nvPr/>
        </p:nvSpPr>
        <p:spPr>
          <a:xfrm>
            <a:off x="8141109" y="4691477"/>
            <a:ext cx="231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Silvana Ribeiro Nobre</a:t>
            </a:r>
          </a:p>
          <a:p>
            <a:r>
              <a:rPr lang="pt-BR" dirty="0"/>
              <a:t>silvana.rnobre@usp.br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ylinder 1">
            <a:extLst>
              <a:ext uri="{FF2B5EF4-FFF2-40B4-BE49-F238E27FC236}">
                <a16:creationId xmlns:a16="http://schemas.microsoft.com/office/drawing/2014/main" id="{D6DFD447-0A89-4C74-D47F-FF6AC8424BB3}"/>
              </a:ext>
            </a:extLst>
          </p:cNvPr>
          <p:cNvSpPr/>
          <p:nvPr/>
        </p:nvSpPr>
        <p:spPr>
          <a:xfrm>
            <a:off x="1402080" y="4331109"/>
            <a:ext cx="6644640" cy="1268361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Banco de dados SQLServer: </a:t>
            </a:r>
          </a:p>
          <a:p>
            <a:pPr algn="ctr"/>
            <a:r>
              <a:rPr lang="pt-BR" sz="2400" b="1" dirty="0"/>
              <a:t>dados caracter e geográficos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2B6F3-EA97-A9AA-FB60-A05E6A1BA6C7}"/>
              </a:ext>
            </a:extLst>
          </p:cNvPr>
          <p:cNvSpPr txBox="1"/>
          <p:nvPr/>
        </p:nvSpPr>
        <p:spPr>
          <a:xfrm>
            <a:off x="2271252" y="5682390"/>
            <a:ext cx="7638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Servidor Windows (</a:t>
            </a:r>
            <a:r>
              <a:rPr lang="pt-BR" dirty="0" err="1"/>
              <a:t>GetLidar</a:t>
            </a:r>
            <a:r>
              <a:rPr lang="pt-BR" dirty="0"/>
              <a:t>) no Departamento sob os cuidados do Jefferson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13A805-1E99-C9BB-9539-ADD5943584FE}"/>
              </a:ext>
            </a:extLst>
          </p:cNvPr>
          <p:cNvSpPr/>
          <p:nvPr/>
        </p:nvSpPr>
        <p:spPr>
          <a:xfrm>
            <a:off x="5187960" y="2630042"/>
            <a:ext cx="2001564" cy="93980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Aplicação Windows: Argow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A69CDC-A7C9-9153-5BE1-2E537572443E}"/>
              </a:ext>
            </a:extLst>
          </p:cNvPr>
          <p:cNvSpPr/>
          <p:nvPr/>
        </p:nvSpPr>
        <p:spPr>
          <a:xfrm>
            <a:off x="1296374" y="2859734"/>
            <a:ext cx="1863868" cy="939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Quantum </a:t>
            </a:r>
            <a:r>
              <a:rPr lang="pt-BR" dirty="0" err="1">
                <a:solidFill>
                  <a:schemeClr val="tx1"/>
                </a:solidFill>
              </a:rPr>
              <a:t>Gis</a:t>
            </a:r>
            <a:r>
              <a:rPr lang="pt-BR" dirty="0">
                <a:solidFill>
                  <a:schemeClr val="tx1"/>
                </a:solidFill>
              </a:rPr>
              <a:t> e </a:t>
            </a:r>
            <a:r>
              <a:rPr lang="pt-BR" dirty="0" err="1">
                <a:solidFill>
                  <a:schemeClr val="tx1"/>
                </a:solidFill>
              </a:rPr>
              <a:t>ArcGis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A24C152-7E25-3099-6A66-55031125E52C}"/>
              </a:ext>
            </a:extLst>
          </p:cNvPr>
          <p:cNvSpPr/>
          <p:nvPr/>
        </p:nvSpPr>
        <p:spPr>
          <a:xfrm>
            <a:off x="3246227" y="1822751"/>
            <a:ext cx="1787699" cy="65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>
                <a:solidFill>
                  <a:schemeClr val="tx1"/>
                </a:solidFill>
              </a:rPr>
              <a:t>Qq</a:t>
            </a:r>
            <a:r>
              <a:rPr lang="pt-BR" dirty="0">
                <a:solidFill>
                  <a:schemeClr val="tx1"/>
                </a:solidFill>
              </a:rPr>
              <a:t> software estatístico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2A079-316F-CA66-020C-9230EA08C5F8}"/>
              </a:ext>
            </a:extLst>
          </p:cNvPr>
          <p:cNvSpPr txBox="1"/>
          <p:nvPr/>
        </p:nvSpPr>
        <p:spPr>
          <a:xfrm>
            <a:off x="867815" y="342510"/>
            <a:ext cx="3606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Arquitetura do sistema</a:t>
            </a:r>
            <a:endParaRPr lang="en-US" sz="2800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DFA7989-B437-0ED9-F3F0-2BA1F48E0B25}"/>
              </a:ext>
            </a:extLst>
          </p:cNvPr>
          <p:cNvSpPr/>
          <p:nvPr/>
        </p:nvSpPr>
        <p:spPr>
          <a:xfrm>
            <a:off x="1911866" y="3869294"/>
            <a:ext cx="594382" cy="6354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48E522C-200D-8F4A-A114-E56A1338F63D}"/>
              </a:ext>
            </a:extLst>
          </p:cNvPr>
          <p:cNvSpPr/>
          <p:nvPr/>
        </p:nvSpPr>
        <p:spPr>
          <a:xfrm>
            <a:off x="5732067" y="3639602"/>
            <a:ext cx="594382" cy="6354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DDCD324-AFFA-1CEF-0B74-FC4E48331D00}"/>
              </a:ext>
            </a:extLst>
          </p:cNvPr>
          <p:cNvSpPr/>
          <p:nvPr/>
        </p:nvSpPr>
        <p:spPr>
          <a:xfrm rot="10800000">
            <a:off x="1482721" y="3836957"/>
            <a:ext cx="594382" cy="6354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DF52B2D7-0F4C-843B-DC8F-0B80F7C611D7}"/>
              </a:ext>
            </a:extLst>
          </p:cNvPr>
          <p:cNvSpPr/>
          <p:nvPr/>
        </p:nvSpPr>
        <p:spPr>
          <a:xfrm rot="10800000">
            <a:off x="5230371" y="3624176"/>
            <a:ext cx="594382" cy="6354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F0C72C-5A28-C06C-FB7A-09677B7DBFC4}"/>
              </a:ext>
            </a:extLst>
          </p:cNvPr>
          <p:cNvSpPr txBox="1"/>
          <p:nvPr/>
        </p:nvSpPr>
        <p:spPr>
          <a:xfrm>
            <a:off x="5340648" y="2168176"/>
            <a:ext cx="181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/>
              <a:t>Edição de dados caracter</a:t>
            </a:r>
          </a:p>
          <a:p>
            <a:pPr algn="r"/>
            <a:r>
              <a:rPr lang="pt-BR" sz="1200" dirty="0"/>
              <a:t>Controle do sistema</a:t>
            </a:r>
            <a:endParaRPr lang="en-US" sz="1200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D36CFD0-D3FF-2CDB-D18C-957DFD1FC5D7}"/>
              </a:ext>
            </a:extLst>
          </p:cNvPr>
          <p:cNvSpPr/>
          <p:nvPr/>
        </p:nvSpPr>
        <p:spPr>
          <a:xfrm rot="19626948">
            <a:off x="4966819" y="1995963"/>
            <a:ext cx="419020" cy="8153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465DA7-12AF-9EEA-BB8C-C73004CDCE97}"/>
              </a:ext>
            </a:extLst>
          </p:cNvPr>
          <p:cNvSpPr txBox="1"/>
          <p:nvPr/>
        </p:nvSpPr>
        <p:spPr>
          <a:xfrm>
            <a:off x="1183848" y="2540914"/>
            <a:ext cx="2022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Edição de dados geográficos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EA4FE7-F773-1035-3FB6-8CD1CAC00517}"/>
              </a:ext>
            </a:extLst>
          </p:cNvPr>
          <p:cNvSpPr txBox="1"/>
          <p:nvPr/>
        </p:nvSpPr>
        <p:spPr>
          <a:xfrm>
            <a:off x="3347827" y="1532421"/>
            <a:ext cx="132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Análise Estatística</a:t>
            </a:r>
            <a:endParaRPr lang="en-US" sz="12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A487EE-DBFA-FA64-9D35-05E6610243F5}"/>
              </a:ext>
            </a:extLst>
          </p:cNvPr>
          <p:cNvSpPr/>
          <p:nvPr/>
        </p:nvSpPr>
        <p:spPr>
          <a:xfrm>
            <a:off x="8690425" y="4406489"/>
            <a:ext cx="2438400" cy="11176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Nuvens </a:t>
            </a:r>
            <a:r>
              <a:rPr lang="pt-BR" b="1" dirty="0" err="1"/>
              <a:t>LiDAR</a:t>
            </a:r>
            <a:endParaRPr lang="en-US" b="1" dirty="0"/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A3B2D55C-C43B-CB42-0346-E4C874DC39EF}"/>
              </a:ext>
            </a:extLst>
          </p:cNvPr>
          <p:cNvSpPr/>
          <p:nvPr/>
        </p:nvSpPr>
        <p:spPr>
          <a:xfrm>
            <a:off x="7937618" y="4749086"/>
            <a:ext cx="861910" cy="432405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BBDA103D-822F-E12A-34AC-CA5CD59E6238}"/>
              </a:ext>
            </a:extLst>
          </p:cNvPr>
          <p:cNvSpPr/>
          <p:nvPr/>
        </p:nvSpPr>
        <p:spPr>
          <a:xfrm rot="8875056">
            <a:off x="4744806" y="2232623"/>
            <a:ext cx="419020" cy="8153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F90C82-76A6-FC1C-D6CF-E99DEFAC9D2A}"/>
              </a:ext>
            </a:extLst>
          </p:cNvPr>
          <p:cNvSpPr txBox="1"/>
          <p:nvPr/>
        </p:nvSpPr>
        <p:spPr>
          <a:xfrm>
            <a:off x="3443810" y="2459920"/>
            <a:ext cx="13352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(Importa/Exporta)</a:t>
            </a:r>
            <a:endParaRPr lang="en-US" sz="12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1EEA58D-DA4C-8145-EBE5-6F1B49FE2C81}"/>
              </a:ext>
            </a:extLst>
          </p:cNvPr>
          <p:cNvSpPr/>
          <p:nvPr/>
        </p:nvSpPr>
        <p:spPr>
          <a:xfrm>
            <a:off x="7909215" y="2767388"/>
            <a:ext cx="1644353" cy="7551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Software especialista </a:t>
            </a:r>
            <a:r>
              <a:rPr lang="pt-BR" dirty="0" err="1">
                <a:solidFill>
                  <a:schemeClr val="tx1"/>
                </a:solidFill>
              </a:rPr>
              <a:t>LiDAR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9BEA2209-80B6-334D-DFCC-C9BA16911B9A}"/>
              </a:ext>
            </a:extLst>
          </p:cNvPr>
          <p:cNvSpPr/>
          <p:nvPr/>
        </p:nvSpPr>
        <p:spPr>
          <a:xfrm>
            <a:off x="7118415" y="2948402"/>
            <a:ext cx="861910" cy="432405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C354A68B-E656-F3C8-9D5B-B99A3048B4A7}"/>
              </a:ext>
            </a:extLst>
          </p:cNvPr>
          <p:cNvSpPr/>
          <p:nvPr/>
        </p:nvSpPr>
        <p:spPr>
          <a:xfrm>
            <a:off x="9115347" y="3652265"/>
            <a:ext cx="594382" cy="6354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CA9E92BB-9DC5-E50A-F345-E4041DCF703A}"/>
              </a:ext>
            </a:extLst>
          </p:cNvPr>
          <p:cNvSpPr/>
          <p:nvPr/>
        </p:nvSpPr>
        <p:spPr>
          <a:xfrm rot="10800000">
            <a:off x="8613651" y="3636839"/>
            <a:ext cx="594382" cy="6354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3E2F6D-C758-664D-5F1B-122F719B693A}"/>
              </a:ext>
            </a:extLst>
          </p:cNvPr>
          <p:cNvSpPr txBox="1"/>
          <p:nvPr/>
        </p:nvSpPr>
        <p:spPr>
          <a:xfrm>
            <a:off x="6623539" y="3526908"/>
            <a:ext cx="1730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(Controla Dados </a:t>
            </a:r>
            <a:r>
              <a:rPr lang="pt-BR" sz="1200" dirty="0" err="1"/>
              <a:t>LiDAR</a:t>
            </a:r>
            <a:r>
              <a:rPr lang="pt-BR" sz="1200" dirty="0"/>
              <a:t>)</a:t>
            </a:r>
            <a:endParaRPr lang="en-US" sz="12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048F1A-0B18-69C7-38E6-01528ED166A2}"/>
              </a:ext>
            </a:extLst>
          </p:cNvPr>
          <p:cNvGrpSpPr/>
          <p:nvPr/>
        </p:nvGrpSpPr>
        <p:grpSpPr>
          <a:xfrm>
            <a:off x="3102765" y="865730"/>
            <a:ext cx="1901985" cy="531319"/>
            <a:chOff x="8233589" y="5898840"/>
            <a:chExt cx="2532178" cy="588528"/>
          </a:xfrm>
        </p:grpSpPr>
        <p:pic>
          <p:nvPicPr>
            <p:cNvPr id="29" name="Graphic 28" descr="User with solid fill">
              <a:extLst>
                <a:ext uri="{FF2B5EF4-FFF2-40B4-BE49-F238E27FC236}">
                  <a16:creationId xmlns:a16="http://schemas.microsoft.com/office/drawing/2014/main" id="{FDE86B8C-F71C-35E1-0A16-19B46ED4E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19878" y="5965628"/>
              <a:ext cx="549213" cy="521740"/>
            </a:xfrm>
            <a:prstGeom prst="rect">
              <a:avLst/>
            </a:prstGeom>
          </p:spPr>
        </p:pic>
        <p:pic>
          <p:nvPicPr>
            <p:cNvPr id="30" name="Graphic 29" descr="User with solid fill">
              <a:extLst>
                <a:ext uri="{FF2B5EF4-FFF2-40B4-BE49-F238E27FC236}">
                  <a16:creationId xmlns:a16="http://schemas.microsoft.com/office/drawing/2014/main" id="{B10BBD56-9111-4074-0995-1A4A49588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26734" y="5965628"/>
              <a:ext cx="549213" cy="521740"/>
            </a:xfrm>
            <a:prstGeom prst="rect">
              <a:avLst/>
            </a:prstGeom>
          </p:spPr>
        </p:pic>
        <p:pic>
          <p:nvPicPr>
            <p:cNvPr id="31" name="Graphic 30" descr="User with solid fill">
              <a:extLst>
                <a:ext uri="{FF2B5EF4-FFF2-40B4-BE49-F238E27FC236}">
                  <a16:creationId xmlns:a16="http://schemas.microsoft.com/office/drawing/2014/main" id="{7BE5D316-3DE7-C0AB-168E-BA2143688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01153" y="5965628"/>
              <a:ext cx="549213" cy="521740"/>
            </a:xfrm>
            <a:prstGeom prst="rect">
              <a:avLst/>
            </a:prstGeom>
          </p:spPr>
        </p:pic>
        <p:pic>
          <p:nvPicPr>
            <p:cNvPr id="32" name="Graphic 31" descr="User with solid fill">
              <a:extLst>
                <a:ext uri="{FF2B5EF4-FFF2-40B4-BE49-F238E27FC236}">
                  <a16:creationId xmlns:a16="http://schemas.microsoft.com/office/drawing/2014/main" id="{41F58415-3C56-FE63-F124-2DAC683E9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76798" y="5965628"/>
              <a:ext cx="549213" cy="521740"/>
            </a:xfrm>
            <a:prstGeom prst="rect">
              <a:avLst/>
            </a:prstGeom>
          </p:spPr>
        </p:pic>
        <p:pic>
          <p:nvPicPr>
            <p:cNvPr id="33" name="Graphic 32" descr="User with solid fill">
              <a:extLst>
                <a:ext uri="{FF2B5EF4-FFF2-40B4-BE49-F238E27FC236}">
                  <a16:creationId xmlns:a16="http://schemas.microsoft.com/office/drawing/2014/main" id="{BDA278AE-66FA-743A-A2DC-75E9A9B3A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54173" y="5965628"/>
              <a:ext cx="549213" cy="52174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D8F90B6-41E6-D3F5-9D45-C258B84D155A}"/>
                </a:ext>
              </a:extLst>
            </p:cNvPr>
            <p:cNvSpPr/>
            <p:nvPr/>
          </p:nvSpPr>
          <p:spPr>
            <a:xfrm>
              <a:off x="8233589" y="5898840"/>
              <a:ext cx="2532178" cy="5885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EE5AC3-D899-E93E-DE76-31B12ACAD6B1}"/>
              </a:ext>
            </a:extLst>
          </p:cNvPr>
          <p:cNvGrpSpPr/>
          <p:nvPr/>
        </p:nvGrpSpPr>
        <p:grpSpPr>
          <a:xfrm>
            <a:off x="5176329" y="1616546"/>
            <a:ext cx="1901985" cy="531319"/>
            <a:chOff x="8233589" y="5898840"/>
            <a:chExt cx="2532178" cy="588528"/>
          </a:xfrm>
        </p:grpSpPr>
        <p:pic>
          <p:nvPicPr>
            <p:cNvPr id="36" name="Graphic 35" descr="User with solid fill">
              <a:extLst>
                <a:ext uri="{FF2B5EF4-FFF2-40B4-BE49-F238E27FC236}">
                  <a16:creationId xmlns:a16="http://schemas.microsoft.com/office/drawing/2014/main" id="{06629AAC-C579-F586-BE9E-323FF69A3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19878" y="5965628"/>
              <a:ext cx="549213" cy="521740"/>
            </a:xfrm>
            <a:prstGeom prst="rect">
              <a:avLst/>
            </a:prstGeom>
          </p:spPr>
        </p:pic>
        <p:pic>
          <p:nvPicPr>
            <p:cNvPr id="37" name="Graphic 36" descr="User with solid fill">
              <a:extLst>
                <a:ext uri="{FF2B5EF4-FFF2-40B4-BE49-F238E27FC236}">
                  <a16:creationId xmlns:a16="http://schemas.microsoft.com/office/drawing/2014/main" id="{BD73B939-E89E-A491-F229-075337A4A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26734" y="5965628"/>
              <a:ext cx="549213" cy="521740"/>
            </a:xfrm>
            <a:prstGeom prst="rect">
              <a:avLst/>
            </a:prstGeom>
          </p:spPr>
        </p:pic>
        <p:pic>
          <p:nvPicPr>
            <p:cNvPr id="38" name="Graphic 37" descr="User with solid fill">
              <a:extLst>
                <a:ext uri="{FF2B5EF4-FFF2-40B4-BE49-F238E27FC236}">
                  <a16:creationId xmlns:a16="http://schemas.microsoft.com/office/drawing/2014/main" id="{86CD61D3-9BA6-331A-892C-ACB72F23A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01153" y="5965628"/>
              <a:ext cx="549213" cy="521740"/>
            </a:xfrm>
            <a:prstGeom prst="rect">
              <a:avLst/>
            </a:prstGeom>
          </p:spPr>
        </p:pic>
        <p:pic>
          <p:nvPicPr>
            <p:cNvPr id="39" name="Graphic 38" descr="User with solid fill">
              <a:extLst>
                <a:ext uri="{FF2B5EF4-FFF2-40B4-BE49-F238E27FC236}">
                  <a16:creationId xmlns:a16="http://schemas.microsoft.com/office/drawing/2014/main" id="{F4DB85C9-05E7-E63F-C692-BB152F156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76798" y="5965628"/>
              <a:ext cx="549213" cy="521740"/>
            </a:xfrm>
            <a:prstGeom prst="rect">
              <a:avLst/>
            </a:prstGeom>
          </p:spPr>
        </p:pic>
        <p:pic>
          <p:nvPicPr>
            <p:cNvPr id="40" name="Graphic 39" descr="User with solid fill">
              <a:extLst>
                <a:ext uri="{FF2B5EF4-FFF2-40B4-BE49-F238E27FC236}">
                  <a16:creationId xmlns:a16="http://schemas.microsoft.com/office/drawing/2014/main" id="{73BE7462-A5FE-1F6C-8283-7E46119B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54173" y="5965628"/>
              <a:ext cx="549213" cy="52174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A68AD81-2C5D-564E-E500-BA85D525189F}"/>
                </a:ext>
              </a:extLst>
            </p:cNvPr>
            <p:cNvSpPr/>
            <p:nvPr/>
          </p:nvSpPr>
          <p:spPr>
            <a:xfrm>
              <a:off x="8233589" y="5898840"/>
              <a:ext cx="2532178" cy="5885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6C105AB-C43B-7F75-6539-6BABAE74916B}"/>
              </a:ext>
            </a:extLst>
          </p:cNvPr>
          <p:cNvGrpSpPr/>
          <p:nvPr/>
        </p:nvGrpSpPr>
        <p:grpSpPr>
          <a:xfrm>
            <a:off x="8089630" y="2050410"/>
            <a:ext cx="1118403" cy="531319"/>
            <a:chOff x="8523014" y="2006343"/>
            <a:chExt cx="1118403" cy="531319"/>
          </a:xfrm>
        </p:grpSpPr>
        <p:pic>
          <p:nvPicPr>
            <p:cNvPr id="45" name="Graphic 44" descr="User with solid fill">
              <a:extLst>
                <a:ext uri="{FF2B5EF4-FFF2-40B4-BE49-F238E27FC236}">
                  <a16:creationId xmlns:a16="http://schemas.microsoft.com/office/drawing/2014/main" id="{468A780F-843A-4EED-5289-8A3105862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41758" y="2066639"/>
              <a:ext cx="412528" cy="471023"/>
            </a:xfrm>
            <a:prstGeom prst="rect">
              <a:avLst/>
            </a:prstGeom>
          </p:spPr>
        </p:pic>
        <p:pic>
          <p:nvPicPr>
            <p:cNvPr id="46" name="Graphic 45" descr="User with solid fill">
              <a:extLst>
                <a:ext uri="{FF2B5EF4-FFF2-40B4-BE49-F238E27FC236}">
                  <a16:creationId xmlns:a16="http://schemas.microsoft.com/office/drawing/2014/main" id="{60500296-CBC2-0F55-5ED4-E642B547C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23014" y="2066639"/>
              <a:ext cx="412528" cy="471023"/>
            </a:xfrm>
            <a:prstGeom prst="rect">
              <a:avLst/>
            </a:prstGeom>
          </p:spPr>
        </p:pic>
        <p:pic>
          <p:nvPicPr>
            <p:cNvPr id="47" name="Graphic 46" descr="User with solid fill">
              <a:extLst>
                <a:ext uri="{FF2B5EF4-FFF2-40B4-BE49-F238E27FC236}">
                  <a16:creationId xmlns:a16="http://schemas.microsoft.com/office/drawing/2014/main" id="{EE73AAAF-B7E0-7A29-5415-C4D686306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182033" y="2066639"/>
              <a:ext cx="412528" cy="471023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A0F0033-EF49-FF11-F106-45B738B9D10F}"/>
                </a:ext>
              </a:extLst>
            </p:cNvPr>
            <p:cNvSpPr/>
            <p:nvPr/>
          </p:nvSpPr>
          <p:spPr>
            <a:xfrm>
              <a:off x="8523014" y="2006343"/>
              <a:ext cx="1118403" cy="53131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F30EC4B-2E40-50D2-2570-8495678EDF32}"/>
              </a:ext>
            </a:extLst>
          </p:cNvPr>
          <p:cNvGrpSpPr/>
          <p:nvPr/>
        </p:nvGrpSpPr>
        <p:grpSpPr>
          <a:xfrm>
            <a:off x="1599647" y="1939835"/>
            <a:ext cx="1118403" cy="531319"/>
            <a:chOff x="8523014" y="2006343"/>
            <a:chExt cx="1118403" cy="531319"/>
          </a:xfrm>
        </p:grpSpPr>
        <p:pic>
          <p:nvPicPr>
            <p:cNvPr id="51" name="Graphic 50" descr="User with solid fill">
              <a:extLst>
                <a:ext uri="{FF2B5EF4-FFF2-40B4-BE49-F238E27FC236}">
                  <a16:creationId xmlns:a16="http://schemas.microsoft.com/office/drawing/2014/main" id="{676E6B2A-2D5A-2D7F-B097-C9769DEA8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41758" y="2066639"/>
              <a:ext cx="412528" cy="471023"/>
            </a:xfrm>
            <a:prstGeom prst="rect">
              <a:avLst/>
            </a:prstGeom>
          </p:spPr>
        </p:pic>
        <p:pic>
          <p:nvPicPr>
            <p:cNvPr id="52" name="Graphic 51" descr="User with solid fill">
              <a:extLst>
                <a:ext uri="{FF2B5EF4-FFF2-40B4-BE49-F238E27FC236}">
                  <a16:creationId xmlns:a16="http://schemas.microsoft.com/office/drawing/2014/main" id="{CC5B9756-44E2-1614-941A-EC6D060EB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23014" y="2066639"/>
              <a:ext cx="412528" cy="471023"/>
            </a:xfrm>
            <a:prstGeom prst="rect">
              <a:avLst/>
            </a:prstGeom>
          </p:spPr>
        </p:pic>
        <p:pic>
          <p:nvPicPr>
            <p:cNvPr id="53" name="Graphic 52" descr="User with solid fill">
              <a:extLst>
                <a:ext uri="{FF2B5EF4-FFF2-40B4-BE49-F238E27FC236}">
                  <a16:creationId xmlns:a16="http://schemas.microsoft.com/office/drawing/2014/main" id="{9C8845CB-D9F0-2B30-F825-6621795F4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182033" y="2066639"/>
              <a:ext cx="412528" cy="471023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D8631BB-DDE5-1103-9F79-2558BCCE2B80}"/>
                </a:ext>
              </a:extLst>
            </p:cNvPr>
            <p:cNvSpPr/>
            <p:nvPr/>
          </p:nvSpPr>
          <p:spPr>
            <a:xfrm>
              <a:off x="8523014" y="2006343"/>
              <a:ext cx="1118403" cy="53131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059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10274-5AB9-823A-D144-B0832704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ylinder 1">
            <a:extLst>
              <a:ext uri="{FF2B5EF4-FFF2-40B4-BE49-F238E27FC236}">
                <a16:creationId xmlns:a16="http://schemas.microsoft.com/office/drawing/2014/main" id="{343875EB-11C7-DA4B-2EB5-B2B03CD0F45C}"/>
              </a:ext>
            </a:extLst>
          </p:cNvPr>
          <p:cNvSpPr/>
          <p:nvPr/>
        </p:nvSpPr>
        <p:spPr>
          <a:xfrm>
            <a:off x="1402080" y="4331109"/>
            <a:ext cx="6644640" cy="1268361"/>
          </a:xfrm>
          <a:prstGeom prst="can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Banco de dados SQLServer: </a:t>
            </a:r>
          </a:p>
          <a:p>
            <a:pPr algn="ctr"/>
            <a:r>
              <a:rPr lang="pt-BR" sz="2400" b="1" dirty="0"/>
              <a:t>dados caracter e geográficos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0DB83F-62D9-70E7-F2BD-49EED11A452E}"/>
              </a:ext>
            </a:extLst>
          </p:cNvPr>
          <p:cNvSpPr txBox="1"/>
          <p:nvPr/>
        </p:nvSpPr>
        <p:spPr>
          <a:xfrm>
            <a:off x="2271252" y="5682390"/>
            <a:ext cx="7638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Servidor Windows (</a:t>
            </a:r>
            <a:r>
              <a:rPr lang="pt-BR" dirty="0" err="1"/>
              <a:t>GetLidar</a:t>
            </a:r>
            <a:r>
              <a:rPr lang="pt-BR" dirty="0"/>
              <a:t>) no Departamento sob os cuidados do Jefferson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626F9-061E-C254-D1CB-9B4C0E8CAA3C}"/>
              </a:ext>
            </a:extLst>
          </p:cNvPr>
          <p:cNvSpPr txBox="1"/>
          <p:nvPr/>
        </p:nvSpPr>
        <p:spPr>
          <a:xfrm>
            <a:off x="822960" y="342510"/>
            <a:ext cx="3606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Arquitetura do sistema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4A3250-73CC-1472-6F79-CDE4712D190F}"/>
              </a:ext>
            </a:extLst>
          </p:cNvPr>
          <p:cNvSpPr/>
          <p:nvPr/>
        </p:nvSpPr>
        <p:spPr>
          <a:xfrm>
            <a:off x="8690425" y="4406489"/>
            <a:ext cx="2438400" cy="111760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Nuvens </a:t>
            </a:r>
            <a:r>
              <a:rPr lang="pt-BR" b="1" dirty="0" err="1"/>
              <a:t>LiDAR</a:t>
            </a:r>
            <a:endParaRPr lang="en-US" b="1" dirty="0"/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ED84D12C-55CA-2E8C-8118-FAED7096F96E}"/>
              </a:ext>
            </a:extLst>
          </p:cNvPr>
          <p:cNvSpPr/>
          <p:nvPr/>
        </p:nvSpPr>
        <p:spPr>
          <a:xfrm>
            <a:off x="7937618" y="4749086"/>
            <a:ext cx="861910" cy="432405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2DEFFF1-97CB-2D39-5563-93DA2CB42352}"/>
              </a:ext>
            </a:extLst>
          </p:cNvPr>
          <p:cNvGrpSpPr/>
          <p:nvPr/>
        </p:nvGrpSpPr>
        <p:grpSpPr>
          <a:xfrm>
            <a:off x="1748860" y="929543"/>
            <a:ext cx="1414217" cy="1029919"/>
            <a:chOff x="8785644" y="-139911"/>
            <a:chExt cx="2650719" cy="1460972"/>
          </a:xfrm>
        </p:grpSpPr>
        <p:pic>
          <p:nvPicPr>
            <p:cNvPr id="10" name="Graphic 9" descr="Children outline">
              <a:extLst>
                <a:ext uri="{FF2B5EF4-FFF2-40B4-BE49-F238E27FC236}">
                  <a16:creationId xmlns:a16="http://schemas.microsoft.com/office/drawing/2014/main" id="{15152DB0-14FE-6F6E-FA4A-37252F181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85644" y="-139911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Children outline">
              <a:extLst>
                <a:ext uri="{FF2B5EF4-FFF2-40B4-BE49-F238E27FC236}">
                  <a16:creationId xmlns:a16="http://schemas.microsoft.com/office/drawing/2014/main" id="{EF862CE3-2675-E50F-F7EF-9FACC4CBA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06823" y="406661"/>
              <a:ext cx="914400" cy="914400"/>
            </a:xfrm>
            <a:prstGeom prst="rect">
              <a:avLst/>
            </a:prstGeom>
          </p:spPr>
        </p:pic>
        <p:pic>
          <p:nvPicPr>
            <p:cNvPr id="42" name="Graphic 41" descr="Children outline">
              <a:extLst>
                <a:ext uri="{FF2B5EF4-FFF2-40B4-BE49-F238E27FC236}">
                  <a16:creationId xmlns:a16="http://schemas.microsoft.com/office/drawing/2014/main" id="{D81281AF-F26A-8591-FE83-73ECC1030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53804" y="406661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Children outline">
              <a:extLst>
                <a:ext uri="{FF2B5EF4-FFF2-40B4-BE49-F238E27FC236}">
                  <a16:creationId xmlns:a16="http://schemas.microsoft.com/office/drawing/2014/main" id="{91C0B419-B36C-985F-F2D1-7F6DFC41C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21963" y="406661"/>
              <a:ext cx="914400" cy="914400"/>
            </a:xfrm>
            <a:prstGeom prst="rect">
              <a:avLst/>
            </a:prstGeom>
          </p:spPr>
        </p:pic>
        <p:pic>
          <p:nvPicPr>
            <p:cNvPr id="44" name="Graphic 43" descr="Children outline">
              <a:extLst>
                <a:ext uri="{FF2B5EF4-FFF2-40B4-BE49-F238E27FC236}">
                  <a16:creationId xmlns:a16="http://schemas.microsoft.com/office/drawing/2014/main" id="{E6261A36-80CC-04B6-F39F-17C1ECBB5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00784" y="-139911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Children outline">
              <a:extLst>
                <a:ext uri="{FF2B5EF4-FFF2-40B4-BE49-F238E27FC236}">
                  <a16:creationId xmlns:a16="http://schemas.microsoft.com/office/drawing/2014/main" id="{D2E9FF03-1308-109B-B414-6E230615C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43214" y="-139911"/>
              <a:ext cx="914400" cy="9144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B84127B-8583-CF60-390C-9389A7A0A751}"/>
              </a:ext>
            </a:extLst>
          </p:cNvPr>
          <p:cNvGrpSpPr/>
          <p:nvPr/>
        </p:nvGrpSpPr>
        <p:grpSpPr>
          <a:xfrm>
            <a:off x="4496924" y="929543"/>
            <a:ext cx="1414217" cy="1029919"/>
            <a:chOff x="8785644" y="-139911"/>
            <a:chExt cx="2650719" cy="1460972"/>
          </a:xfrm>
        </p:grpSpPr>
        <p:pic>
          <p:nvPicPr>
            <p:cNvPr id="57" name="Graphic 56" descr="Children outline">
              <a:extLst>
                <a:ext uri="{FF2B5EF4-FFF2-40B4-BE49-F238E27FC236}">
                  <a16:creationId xmlns:a16="http://schemas.microsoft.com/office/drawing/2014/main" id="{933E2617-4FA8-4B7F-5A9D-EA5A9F33A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85644" y="-139911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Children outline">
              <a:extLst>
                <a:ext uri="{FF2B5EF4-FFF2-40B4-BE49-F238E27FC236}">
                  <a16:creationId xmlns:a16="http://schemas.microsoft.com/office/drawing/2014/main" id="{53FA6999-D009-BABB-0A87-32CADC182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06823" y="406661"/>
              <a:ext cx="914400" cy="914400"/>
            </a:xfrm>
            <a:prstGeom prst="rect">
              <a:avLst/>
            </a:prstGeom>
          </p:spPr>
        </p:pic>
        <p:pic>
          <p:nvPicPr>
            <p:cNvPr id="59" name="Graphic 58" descr="Children outline">
              <a:extLst>
                <a:ext uri="{FF2B5EF4-FFF2-40B4-BE49-F238E27FC236}">
                  <a16:creationId xmlns:a16="http://schemas.microsoft.com/office/drawing/2014/main" id="{48785CD5-8A8F-068B-9C90-C636C96D4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53804" y="406661"/>
              <a:ext cx="914400" cy="914400"/>
            </a:xfrm>
            <a:prstGeom prst="rect">
              <a:avLst/>
            </a:prstGeom>
          </p:spPr>
        </p:pic>
        <p:pic>
          <p:nvPicPr>
            <p:cNvPr id="60" name="Graphic 59" descr="Children outline">
              <a:extLst>
                <a:ext uri="{FF2B5EF4-FFF2-40B4-BE49-F238E27FC236}">
                  <a16:creationId xmlns:a16="http://schemas.microsoft.com/office/drawing/2014/main" id="{059A0C91-7059-334F-96A7-DEBABE785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21963" y="406661"/>
              <a:ext cx="914400" cy="914400"/>
            </a:xfrm>
            <a:prstGeom prst="rect">
              <a:avLst/>
            </a:prstGeom>
          </p:spPr>
        </p:pic>
        <p:pic>
          <p:nvPicPr>
            <p:cNvPr id="61" name="Graphic 60" descr="Children outline">
              <a:extLst>
                <a:ext uri="{FF2B5EF4-FFF2-40B4-BE49-F238E27FC236}">
                  <a16:creationId xmlns:a16="http://schemas.microsoft.com/office/drawing/2014/main" id="{A23883EC-11DE-84ED-9765-EDC69CE1D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00784" y="-139911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Children outline">
              <a:extLst>
                <a:ext uri="{FF2B5EF4-FFF2-40B4-BE49-F238E27FC236}">
                  <a16:creationId xmlns:a16="http://schemas.microsoft.com/office/drawing/2014/main" id="{1D38C404-C6A1-0006-7D02-BEE199745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43214" y="-139911"/>
              <a:ext cx="914400" cy="91440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A937480-9D83-3891-4E50-4C6B6CF71E31}"/>
              </a:ext>
            </a:extLst>
          </p:cNvPr>
          <p:cNvGrpSpPr/>
          <p:nvPr/>
        </p:nvGrpSpPr>
        <p:grpSpPr>
          <a:xfrm>
            <a:off x="7273139" y="929543"/>
            <a:ext cx="1414217" cy="1029919"/>
            <a:chOff x="8785644" y="-139911"/>
            <a:chExt cx="2650719" cy="1460972"/>
          </a:xfrm>
        </p:grpSpPr>
        <p:pic>
          <p:nvPicPr>
            <p:cNvPr id="64" name="Graphic 63" descr="Children outline">
              <a:extLst>
                <a:ext uri="{FF2B5EF4-FFF2-40B4-BE49-F238E27FC236}">
                  <a16:creationId xmlns:a16="http://schemas.microsoft.com/office/drawing/2014/main" id="{9E5503A0-12C1-FA35-D706-2608B2980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85644" y="-139911"/>
              <a:ext cx="914400" cy="914400"/>
            </a:xfrm>
            <a:prstGeom prst="rect">
              <a:avLst/>
            </a:prstGeom>
          </p:spPr>
        </p:pic>
        <p:pic>
          <p:nvPicPr>
            <p:cNvPr id="65" name="Graphic 64" descr="Children outline">
              <a:extLst>
                <a:ext uri="{FF2B5EF4-FFF2-40B4-BE49-F238E27FC236}">
                  <a16:creationId xmlns:a16="http://schemas.microsoft.com/office/drawing/2014/main" id="{4E93157D-0A38-BEAE-DA60-050A5B64E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06823" y="406661"/>
              <a:ext cx="914400" cy="914400"/>
            </a:xfrm>
            <a:prstGeom prst="rect">
              <a:avLst/>
            </a:prstGeom>
          </p:spPr>
        </p:pic>
        <p:pic>
          <p:nvPicPr>
            <p:cNvPr id="66" name="Graphic 65" descr="Children outline">
              <a:extLst>
                <a:ext uri="{FF2B5EF4-FFF2-40B4-BE49-F238E27FC236}">
                  <a16:creationId xmlns:a16="http://schemas.microsoft.com/office/drawing/2014/main" id="{B7C43042-09BB-8342-1CA6-1F977FE9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53804" y="406661"/>
              <a:ext cx="914400" cy="914400"/>
            </a:xfrm>
            <a:prstGeom prst="rect">
              <a:avLst/>
            </a:prstGeom>
          </p:spPr>
        </p:pic>
        <p:pic>
          <p:nvPicPr>
            <p:cNvPr id="67" name="Graphic 66" descr="Children outline">
              <a:extLst>
                <a:ext uri="{FF2B5EF4-FFF2-40B4-BE49-F238E27FC236}">
                  <a16:creationId xmlns:a16="http://schemas.microsoft.com/office/drawing/2014/main" id="{6BF0D144-4373-5842-D8B5-7483A95F2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21963" y="406661"/>
              <a:ext cx="914400" cy="914400"/>
            </a:xfrm>
            <a:prstGeom prst="rect">
              <a:avLst/>
            </a:prstGeom>
          </p:spPr>
        </p:pic>
        <p:pic>
          <p:nvPicPr>
            <p:cNvPr id="68" name="Graphic 67" descr="Children outline">
              <a:extLst>
                <a:ext uri="{FF2B5EF4-FFF2-40B4-BE49-F238E27FC236}">
                  <a16:creationId xmlns:a16="http://schemas.microsoft.com/office/drawing/2014/main" id="{8B8178D4-3389-40D9-E100-A57B7B52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00784" y="-139911"/>
              <a:ext cx="914400" cy="914400"/>
            </a:xfrm>
            <a:prstGeom prst="rect">
              <a:avLst/>
            </a:prstGeom>
          </p:spPr>
        </p:pic>
        <p:pic>
          <p:nvPicPr>
            <p:cNvPr id="69" name="Graphic 68" descr="Children outline">
              <a:extLst>
                <a:ext uri="{FF2B5EF4-FFF2-40B4-BE49-F238E27FC236}">
                  <a16:creationId xmlns:a16="http://schemas.microsoft.com/office/drawing/2014/main" id="{887B6F83-3FC3-F6C5-2D2A-0DDB1609D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43214" y="-139911"/>
              <a:ext cx="914400" cy="91440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565E300-A4FE-02DD-4E7A-6227257674A1}"/>
              </a:ext>
            </a:extLst>
          </p:cNvPr>
          <p:cNvGrpSpPr/>
          <p:nvPr/>
        </p:nvGrpSpPr>
        <p:grpSpPr>
          <a:xfrm>
            <a:off x="3125794" y="929543"/>
            <a:ext cx="1414217" cy="1029919"/>
            <a:chOff x="8785644" y="-139911"/>
            <a:chExt cx="2650719" cy="1460972"/>
          </a:xfrm>
        </p:grpSpPr>
        <p:pic>
          <p:nvPicPr>
            <p:cNvPr id="71" name="Graphic 70" descr="Children outline">
              <a:extLst>
                <a:ext uri="{FF2B5EF4-FFF2-40B4-BE49-F238E27FC236}">
                  <a16:creationId xmlns:a16="http://schemas.microsoft.com/office/drawing/2014/main" id="{A006E339-BE0F-FABA-417C-2F9782CF1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85644" y="-139911"/>
              <a:ext cx="914400" cy="914400"/>
            </a:xfrm>
            <a:prstGeom prst="rect">
              <a:avLst/>
            </a:prstGeom>
          </p:spPr>
        </p:pic>
        <p:pic>
          <p:nvPicPr>
            <p:cNvPr id="72" name="Graphic 71" descr="Children outline">
              <a:extLst>
                <a:ext uri="{FF2B5EF4-FFF2-40B4-BE49-F238E27FC236}">
                  <a16:creationId xmlns:a16="http://schemas.microsoft.com/office/drawing/2014/main" id="{CC555CB7-BE7E-8B6A-F2FA-ABDF7195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06823" y="406661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Children outline">
              <a:extLst>
                <a:ext uri="{FF2B5EF4-FFF2-40B4-BE49-F238E27FC236}">
                  <a16:creationId xmlns:a16="http://schemas.microsoft.com/office/drawing/2014/main" id="{CF528CE9-B7A4-8C4C-94A6-F05CF5007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53804" y="40666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Children outline">
              <a:extLst>
                <a:ext uri="{FF2B5EF4-FFF2-40B4-BE49-F238E27FC236}">
                  <a16:creationId xmlns:a16="http://schemas.microsoft.com/office/drawing/2014/main" id="{EE07B3F1-92F5-544F-DE4B-19839EF92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21963" y="406661"/>
              <a:ext cx="914400" cy="914400"/>
            </a:xfrm>
            <a:prstGeom prst="rect">
              <a:avLst/>
            </a:prstGeom>
          </p:spPr>
        </p:pic>
        <p:pic>
          <p:nvPicPr>
            <p:cNvPr id="75" name="Graphic 74" descr="Children outline">
              <a:extLst>
                <a:ext uri="{FF2B5EF4-FFF2-40B4-BE49-F238E27FC236}">
                  <a16:creationId xmlns:a16="http://schemas.microsoft.com/office/drawing/2014/main" id="{99D741A1-1451-C40B-518C-985EC6BD6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00784" y="-139911"/>
              <a:ext cx="914400" cy="914400"/>
            </a:xfrm>
            <a:prstGeom prst="rect">
              <a:avLst/>
            </a:prstGeom>
          </p:spPr>
        </p:pic>
        <p:pic>
          <p:nvPicPr>
            <p:cNvPr id="76" name="Graphic 75" descr="Children outline">
              <a:extLst>
                <a:ext uri="{FF2B5EF4-FFF2-40B4-BE49-F238E27FC236}">
                  <a16:creationId xmlns:a16="http://schemas.microsoft.com/office/drawing/2014/main" id="{4C397F3F-ADDF-63E0-18BF-C543245B3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43214" y="-139911"/>
              <a:ext cx="914400" cy="914400"/>
            </a:xfrm>
            <a:prstGeom prst="rect">
              <a:avLst/>
            </a:prstGeom>
          </p:spPr>
        </p:pic>
      </p:grp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6DE08CCB-DD5E-20F8-4BBE-BDC6277CDCE4}"/>
              </a:ext>
            </a:extLst>
          </p:cNvPr>
          <p:cNvSpPr/>
          <p:nvPr/>
        </p:nvSpPr>
        <p:spPr>
          <a:xfrm>
            <a:off x="1755474" y="2720729"/>
            <a:ext cx="2967760" cy="7770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Interface web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Dashboards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4743815-4876-0162-C0D7-56AA67B356F4}"/>
              </a:ext>
            </a:extLst>
          </p:cNvPr>
          <p:cNvSpPr/>
          <p:nvPr/>
        </p:nvSpPr>
        <p:spPr>
          <a:xfrm>
            <a:off x="7103794" y="2073917"/>
            <a:ext cx="2967760" cy="7770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Repositório de dados de pesquisa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Arrow: Down 78">
            <a:extLst>
              <a:ext uri="{FF2B5EF4-FFF2-40B4-BE49-F238E27FC236}">
                <a16:creationId xmlns:a16="http://schemas.microsoft.com/office/drawing/2014/main" id="{4BCF1F95-0288-1891-6A33-F985949DBAB0}"/>
              </a:ext>
            </a:extLst>
          </p:cNvPr>
          <p:cNvSpPr/>
          <p:nvPr/>
        </p:nvSpPr>
        <p:spPr>
          <a:xfrm rot="10800000">
            <a:off x="2828603" y="3538931"/>
            <a:ext cx="594382" cy="7092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Arrow: Down 79">
            <a:extLst>
              <a:ext uri="{FF2B5EF4-FFF2-40B4-BE49-F238E27FC236}">
                <a16:creationId xmlns:a16="http://schemas.microsoft.com/office/drawing/2014/main" id="{5FBF4DFF-2687-5307-9438-B457B666F397}"/>
              </a:ext>
            </a:extLst>
          </p:cNvPr>
          <p:cNvSpPr/>
          <p:nvPr/>
        </p:nvSpPr>
        <p:spPr>
          <a:xfrm rot="10800000">
            <a:off x="4276589" y="1883158"/>
            <a:ext cx="594382" cy="6354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row: Down 80">
            <a:extLst>
              <a:ext uri="{FF2B5EF4-FFF2-40B4-BE49-F238E27FC236}">
                <a16:creationId xmlns:a16="http://schemas.microsoft.com/office/drawing/2014/main" id="{2E1B28A9-2D1F-49C8-8084-AB06E3E7243E}"/>
              </a:ext>
            </a:extLst>
          </p:cNvPr>
          <p:cNvSpPr/>
          <p:nvPr/>
        </p:nvSpPr>
        <p:spPr>
          <a:xfrm rot="13012062">
            <a:off x="7789553" y="2728731"/>
            <a:ext cx="594382" cy="1740630"/>
          </a:xfrm>
          <a:prstGeom prst="downArrow">
            <a:avLst/>
          </a:prstGeom>
          <a:solidFill>
            <a:srgbClr val="FFF9F7"/>
          </a:solidFill>
          <a:ln>
            <a:prstDash val="sysDot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DF344AF-6D06-45B7-EC70-AA73191B4B5F}"/>
              </a:ext>
            </a:extLst>
          </p:cNvPr>
          <p:cNvGrpSpPr/>
          <p:nvPr/>
        </p:nvGrpSpPr>
        <p:grpSpPr>
          <a:xfrm>
            <a:off x="5882223" y="929543"/>
            <a:ext cx="1414217" cy="1029919"/>
            <a:chOff x="8785644" y="-139911"/>
            <a:chExt cx="2650719" cy="1460972"/>
          </a:xfrm>
        </p:grpSpPr>
        <p:pic>
          <p:nvPicPr>
            <p:cNvPr id="83" name="Graphic 82" descr="Children outline">
              <a:extLst>
                <a:ext uri="{FF2B5EF4-FFF2-40B4-BE49-F238E27FC236}">
                  <a16:creationId xmlns:a16="http://schemas.microsoft.com/office/drawing/2014/main" id="{881FEA36-05E5-5F0B-6404-EDA0441AF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85644" y="-139911"/>
              <a:ext cx="914400" cy="914400"/>
            </a:xfrm>
            <a:prstGeom prst="rect">
              <a:avLst/>
            </a:prstGeom>
          </p:spPr>
        </p:pic>
        <p:pic>
          <p:nvPicPr>
            <p:cNvPr id="84" name="Graphic 83" descr="Children outline">
              <a:extLst>
                <a:ext uri="{FF2B5EF4-FFF2-40B4-BE49-F238E27FC236}">
                  <a16:creationId xmlns:a16="http://schemas.microsoft.com/office/drawing/2014/main" id="{CFC2891A-C7DF-A2DF-C096-A9DED9904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06823" y="406661"/>
              <a:ext cx="914400" cy="914400"/>
            </a:xfrm>
            <a:prstGeom prst="rect">
              <a:avLst/>
            </a:prstGeom>
          </p:spPr>
        </p:pic>
        <p:pic>
          <p:nvPicPr>
            <p:cNvPr id="85" name="Graphic 84" descr="Children outline">
              <a:extLst>
                <a:ext uri="{FF2B5EF4-FFF2-40B4-BE49-F238E27FC236}">
                  <a16:creationId xmlns:a16="http://schemas.microsoft.com/office/drawing/2014/main" id="{A682FBEB-68C1-733C-B4EA-9498BED84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53804" y="406661"/>
              <a:ext cx="914400" cy="914400"/>
            </a:xfrm>
            <a:prstGeom prst="rect">
              <a:avLst/>
            </a:prstGeom>
          </p:spPr>
        </p:pic>
        <p:pic>
          <p:nvPicPr>
            <p:cNvPr id="86" name="Graphic 85" descr="Children outline">
              <a:extLst>
                <a:ext uri="{FF2B5EF4-FFF2-40B4-BE49-F238E27FC236}">
                  <a16:creationId xmlns:a16="http://schemas.microsoft.com/office/drawing/2014/main" id="{0BACFC27-434A-BE55-28FC-71EF2CECB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21963" y="406661"/>
              <a:ext cx="914400" cy="914400"/>
            </a:xfrm>
            <a:prstGeom prst="rect">
              <a:avLst/>
            </a:prstGeom>
          </p:spPr>
        </p:pic>
        <p:pic>
          <p:nvPicPr>
            <p:cNvPr id="87" name="Graphic 86" descr="Children outline">
              <a:extLst>
                <a:ext uri="{FF2B5EF4-FFF2-40B4-BE49-F238E27FC236}">
                  <a16:creationId xmlns:a16="http://schemas.microsoft.com/office/drawing/2014/main" id="{3E16A081-C2D8-3009-8202-AF75CA37D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00784" y="-139911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Children outline">
              <a:extLst>
                <a:ext uri="{FF2B5EF4-FFF2-40B4-BE49-F238E27FC236}">
                  <a16:creationId xmlns:a16="http://schemas.microsoft.com/office/drawing/2014/main" id="{9665DFFF-204F-A59E-1253-AD8358C97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43214" y="-139911"/>
              <a:ext cx="914400" cy="91440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DB3ABC7-DAFB-5AFC-6897-1AB6D3B6268B}"/>
              </a:ext>
            </a:extLst>
          </p:cNvPr>
          <p:cNvGrpSpPr/>
          <p:nvPr/>
        </p:nvGrpSpPr>
        <p:grpSpPr>
          <a:xfrm>
            <a:off x="8635137" y="929543"/>
            <a:ext cx="1414217" cy="1029919"/>
            <a:chOff x="8785644" y="-139911"/>
            <a:chExt cx="2650719" cy="1460972"/>
          </a:xfrm>
        </p:grpSpPr>
        <p:pic>
          <p:nvPicPr>
            <p:cNvPr id="90" name="Graphic 89" descr="Children outline">
              <a:extLst>
                <a:ext uri="{FF2B5EF4-FFF2-40B4-BE49-F238E27FC236}">
                  <a16:creationId xmlns:a16="http://schemas.microsoft.com/office/drawing/2014/main" id="{DD76559B-4E5D-108F-31F1-337474F49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85644" y="-139911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Children outline">
              <a:extLst>
                <a:ext uri="{FF2B5EF4-FFF2-40B4-BE49-F238E27FC236}">
                  <a16:creationId xmlns:a16="http://schemas.microsoft.com/office/drawing/2014/main" id="{032190C7-4ECF-1D28-76B9-20BE61421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06823" y="406661"/>
              <a:ext cx="914400" cy="914400"/>
            </a:xfrm>
            <a:prstGeom prst="rect">
              <a:avLst/>
            </a:prstGeom>
          </p:spPr>
        </p:pic>
        <p:pic>
          <p:nvPicPr>
            <p:cNvPr id="92" name="Graphic 91" descr="Children outline">
              <a:extLst>
                <a:ext uri="{FF2B5EF4-FFF2-40B4-BE49-F238E27FC236}">
                  <a16:creationId xmlns:a16="http://schemas.microsoft.com/office/drawing/2014/main" id="{96CDB242-448C-19E0-4B7A-71A6647DE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53804" y="406661"/>
              <a:ext cx="914400" cy="914400"/>
            </a:xfrm>
            <a:prstGeom prst="rect">
              <a:avLst/>
            </a:prstGeom>
          </p:spPr>
        </p:pic>
        <p:pic>
          <p:nvPicPr>
            <p:cNvPr id="93" name="Graphic 92" descr="Children outline">
              <a:extLst>
                <a:ext uri="{FF2B5EF4-FFF2-40B4-BE49-F238E27FC236}">
                  <a16:creationId xmlns:a16="http://schemas.microsoft.com/office/drawing/2014/main" id="{BE46EC94-9B47-EF8A-D150-4F6553BDF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21963" y="406661"/>
              <a:ext cx="914400" cy="914400"/>
            </a:xfrm>
            <a:prstGeom prst="rect">
              <a:avLst/>
            </a:prstGeom>
          </p:spPr>
        </p:pic>
        <p:pic>
          <p:nvPicPr>
            <p:cNvPr id="94" name="Graphic 93" descr="Children outline">
              <a:extLst>
                <a:ext uri="{FF2B5EF4-FFF2-40B4-BE49-F238E27FC236}">
                  <a16:creationId xmlns:a16="http://schemas.microsoft.com/office/drawing/2014/main" id="{6A94D7DF-EC0F-47B5-C66D-0AC07B7BB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00784" y="-139911"/>
              <a:ext cx="914400" cy="914400"/>
            </a:xfrm>
            <a:prstGeom prst="rect">
              <a:avLst/>
            </a:prstGeom>
          </p:spPr>
        </p:pic>
        <p:pic>
          <p:nvPicPr>
            <p:cNvPr id="95" name="Graphic 94" descr="Children outline">
              <a:extLst>
                <a:ext uri="{FF2B5EF4-FFF2-40B4-BE49-F238E27FC236}">
                  <a16:creationId xmlns:a16="http://schemas.microsoft.com/office/drawing/2014/main" id="{1C8D9FD6-2A7D-E931-5A69-E63B06EB3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43214" y="-139911"/>
              <a:ext cx="914400" cy="914400"/>
            </a:xfrm>
            <a:prstGeom prst="rect">
              <a:avLst/>
            </a:prstGeom>
          </p:spPr>
        </p:pic>
      </p:grp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FA835FE5-5198-385D-FDAE-696277C0D05A}"/>
              </a:ext>
            </a:extLst>
          </p:cNvPr>
          <p:cNvSpPr/>
          <p:nvPr/>
        </p:nvSpPr>
        <p:spPr>
          <a:xfrm>
            <a:off x="5248541" y="2770802"/>
            <a:ext cx="2001564" cy="751163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Aplicação Windows: Argow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7" name="Arrow: Down 96">
            <a:extLst>
              <a:ext uri="{FF2B5EF4-FFF2-40B4-BE49-F238E27FC236}">
                <a16:creationId xmlns:a16="http://schemas.microsoft.com/office/drawing/2014/main" id="{FE04FD1D-F8CE-CA55-3515-EA66C8B5C43F}"/>
              </a:ext>
            </a:extLst>
          </p:cNvPr>
          <p:cNvSpPr/>
          <p:nvPr/>
        </p:nvSpPr>
        <p:spPr>
          <a:xfrm rot="10800000">
            <a:off x="5230371" y="3624176"/>
            <a:ext cx="594382" cy="6354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Arrow: Down 97">
            <a:extLst>
              <a:ext uri="{FF2B5EF4-FFF2-40B4-BE49-F238E27FC236}">
                <a16:creationId xmlns:a16="http://schemas.microsoft.com/office/drawing/2014/main" id="{E1E3AEB7-0A4A-278D-2BF8-96B9E355C85C}"/>
              </a:ext>
            </a:extLst>
          </p:cNvPr>
          <p:cNvSpPr/>
          <p:nvPr/>
        </p:nvSpPr>
        <p:spPr>
          <a:xfrm rot="2602733">
            <a:off x="7259257" y="2591726"/>
            <a:ext cx="419020" cy="8153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Arrow: Down 98">
            <a:extLst>
              <a:ext uri="{FF2B5EF4-FFF2-40B4-BE49-F238E27FC236}">
                <a16:creationId xmlns:a16="http://schemas.microsoft.com/office/drawing/2014/main" id="{558A9D63-E54D-0C7D-9237-42BF5CCD9BC1}"/>
              </a:ext>
            </a:extLst>
          </p:cNvPr>
          <p:cNvSpPr/>
          <p:nvPr/>
        </p:nvSpPr>
        <p:spPr>
          <a:xfrm rot="13524886">
            <a:off x="7458461" y="2793124"/>
            <a:ext cx="419020" cy="8153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D58F268-EA98-CC1E-EF22-EEFFA56D5B67}"/>
              </a:ext>
            </a:extLst>
          </p:cNvPr>
          <p:cNvSpPr txBox="1"/>
          <p:nvPr/>
        </p:nvSpPr>
        <p:spPr>
          <a:xfrm>
            <a:off x="6628821" y="3472266"/>
            <a:ext cx="13352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(Importa/Exporta)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24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99A0D-CF1B-F8BB-4593-DFE75B415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BEAEB1-F499-D7D0-F4DE-A7E515A5F561}"/>
              </a:ext>
            </a:extLst>
          </p:cNvPr>
          <p:cNvSpPr txBox="1"/>
          <p:nvPr/>
        </p:nvSpPr>
        <p:spPr>
          <a:xfrm>
            <a:off x="1229031" y="1278193"/>
            <a:ext cx="410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Nós vamos criar o nosso banco de dados do nosso jeito, de acordo com os nossos dados e o nosso problema.</a:t>
            </a:r>
          </a:p>
        </p:txBody>
      </p:sp>
      <p:pic>
        <p:nvPicPr>
          <p:cNvPr id="4" name="Picture 3" descr="A screenshot of a document&#10;&#10;AI-generated content may be incorrect.">
            <a:extLst>
              <a:ext uri="{FF2B5EF4-FFF2-40B4-BE49-F238E27FC236}">
                <a16:creationId xmlns:a16="http://schemas.microsoft.com/office/drawing/2014/main" id="{3E7DC5F4-B0B2-C6BF-93B9-7ED84A731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561" y="797736"/>
            <a:ext cx="5644045" cy="5262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9C46C2-E46C-91FC-0561-22864E9E8803}"/>
              </a:ext>
            </a:extLst>
          </p:cNvPr>
          <p:cNvSpPr txBox="1"/>
          <p:nvPr/>
        </p:nvSpPr>
        <p:spPr>
          <a:xfrm>
            <a:off x="1229032" y="2831829"/>
            <a:ext cx="41885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As perguntas que nos guiam no desenho do banco de dados (formato de organização dos dados):</a:t>
            </a:r>
          </a:p>
          <a:p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O que os experimentos tem de semelhante?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O que os experimentos tem de diferente?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7473A-F8B4-DD4D-185F-CD678FEBF68F}"/>
              </a:ext>
            </a:extLst>
          </p:cNvPr>
          <p:cNvSpPr txBox="1"/>
          <p:nvPr/>
        </p:nvSpPr>
        <p:spPr>
          <a:xfrm>
            <a:off x="867815" y="342510"/>
            <a:ext cx="1696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Conceitos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5943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4949D-6635-EBAC-5809-4B9D1BE8A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ylinder 2">
            <a:extLst>
              <a:ext uri="{FF2B5EF4-FFF2-40B4-BE49-F238E27FC236}">
                <a16:creationId xmlns:a16="http://schemas.microsoft.com/office/drawing/2014/main" id="{A0BBEC88-2738-772F-F5A3-98E40770727E}"/>
              </a:ext>
            </a:extLst>
          </p:cNvPr>
          <p:cNvSpPr/>
          <p:nvPr/>
        </p:nvSpPr>
        <p:spPr>
          <a:xfrm>
            <a:off x="1179868" y="898623"/>
            <a:ext cx="9708372" cy="5161937"/>
          </a:xfrm>
          <a:prstGeom prst="can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65EE29-8E8F-5485-BE69-96C4C07430EC}"/>
              </a:ext>
            </a:extLst>
          </p:cNvPr>
          <p:cNvSpPr/>
          <p:nvPr/>
        </p:nvSpPr>
        <p:spPr>
          <a:xfrm>
            <a:off x="4888234" y="1096060"/>
            <a:ext cx="1818968" cy="823452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/>
                </a:solidFill>
              </a:rPr>
              <a:t>Cadastro de experimentos unificado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AADF9-093B-BD9E-C5CA-49FD67526E99}"/>
              </a:ext>
            </a:extLst>
          </p:cNvPr>
          <p:cNvSpPr/>
          <p:nvPr/>
        </p:nvSpPr>
        <p:spPr>
          <a:xfrm>
            <a:off x="1291961" y="2155725"/>
            <a:ext cx="1907460" cy="941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/>
                </a:solidFill>
              </a:rPr>
              <a:t>Caracterização (escopo) dos experimentos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46B544-9C4C-3221-4D63-CEB3C70A3711}"/>
              </a:ext>
            </a:extLst>
          </p:cNvPr>
          <p:cNvSpPr/>
          <p:nvPr/>
        </p:nvSpPr>
        <p:spPr>
          <a:xfrm>
            <a:off x="2651890" y="3261158"/>
            <a:ext cx="1818968" cy="823452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/>
                </a:solidFill>
              </a:rPr>
              <a:t>Delineamento e Tratamentos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E0675A-76D7-EF3E-6601-872F757C5877}"/>
              </a:ext>
            </a:extLst>
          </p:cNvPr>
          <p:cNvSpPr/>
          <p:nvPr/>
        </p:nvSpPr>
        <p:spPr>
          <a:xfrm>
            <a:off x="4888234" y="3261158"/>
            <a:ext cx="1375035" cy="823452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2"/>
                </a:solidFill>
              </a:rPr>
              <a:t>Resultados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D287E7-D142-C221-1250-7611CAD3FA4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4470858" y="3672884"/>
            <a:ext cx="41737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CF7FB2B-1EE8-96EB-3E7A-F7C39D53F7A0}"/>
              </a:ext>
            </a:extLst>
          </p:cNvPr>
          <p:cNvSpPr/>
          <p:nvPr/>
        </p:nvSpPr>
        <p:spPr>
          <a:xfrm>
            <a:off x="7224499" y="2271254"/>
            <a:ext cx="3534450" cy="716526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accent2"/>
                </a:solidFill>
              </a:rPr>
              <a:t>Padrão 1: parcela, medição, fuste, </a:t>
            </a:r>
            <a:r>
              <a:rPr lang="pt-BR" dirty="0" err="1">
                <a:solidFill>
                  <a:schemeClr val="accent2"/>
                </a:solidFill>
              </a:rPr>
              <a:t>dap</a:t>
            </a:r>
            <a:r>
              <a:rPr lang="pt-BR" dirty="0">
                <a:solidFill>
                  <a:schemeClr val="accent2"/>
                </a:solidFill>
              </a:rPr>
              <a:t>, altura, ...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2CAD12-0275-8E27-B467-2A2BBEA12C4D}"/>
              </a:ext>
            </a:extLst>
          </p:cNvPr>
          <p:cNvSpPr/>
          <p:nvPr/>
        </p:nvSpPr>
        <p:spPr>
          <a:xfrm>
            <a:off x="7224499" y="3121329"/>
            <a:ext cx="3534450" cy="716526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accent2"/>
                </a:solidFill>
              </a:rPr>
              <a:t>Padrão 2: ponto, medição, vazão da nascente, sedimentos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777BB0-1BDC-A169-34DF-A20693219847}"/>
              </a:ext>
            </a:extLst>
          </p:cNvPr>
          <p:cNvSpPr/>
          <p:nvPr/>
        </p:nvSpPr>
        <p:spPr>
          <a:xfrm>
            <a:off x="7224499" y="3951745"/>
            <a:ext cx="3534450" cy="716526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accent2"/>
                </a:solidFill>
              </a:rPr>
              <a:t>Padrão 3: parcela, medição, </a:t>
            </a:r>
            <a:r>
              <a:rPr lang="pt-BR" dirty="0" err="1">
                <a:solidFill>
                  <a:schemeClr val="accent2"/>
                </a:solidFill>
              </a:rPr>
              <a:t>nr</a:t>
            </a:r>
            <a:r>
              <a:rPr lang="pt-BR" dirty="0">
                <a:solidFill>
                  <a:schemeClr val="accent2"/>
                </a:solidFill>
              </a:rPr>
              <a:t> de regenerantes...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A52FA303-BB90-968F-8328-8663F96CFF77}"/>
              </a:ext>
            </a:extLst>
          </p:cNvPr>
          <p:cNvSpPr/>
          <p:nvPr/>
        </p:nvSpPr>
        <p:spPr>
          <a:xfrm>
            <a:off x="6645135" y="2175386"/>
            <a:ext cx="766912" cy="3717212"/>
          </a:xfrm>
          <a:prstGeom prst="leftBrac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1CF04F-8538-E894-C4F4-B1936EB62561}"/>
              </a:ext>
            </a:extLst>
          </p:cNvPr>
          <p:cNvCxnSpPr>
            <a:cxnSpLocks/>
            <a:stCxn id="5" idx="2"/>
            <a:endCxn id="6" idx="3"/>
          </p:cNvCxnSpPr>
          <p:nvPr/>
        </p:nvCxnSpPr>
        <p:spPr>
          <a:xfrm flipH="1">
            <a:off x="3199421" y="1919512"/>
            <a:ext cx="2598297" cy="706932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688BA4-5760-8822-C375-C91DD2148A73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3561374" y="1919512"/>
            <a:ext cx="2236344" cy="134164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BEB6DD-4A04-5876-CCDA-0CA7546B6258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 flipH="1">
            <a:off x="5575752" y="1919512"/>
            <a:ext cx="221966" cy="134164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CA2EF95-AD6B-D703-9A85-E8A49D9CC151}"/>
              </a:ext>
            </a:extLst>
          </p:cNvPr>
          <p:cNvCxnSpPr>
            <a:cxnSpLocks/>
            <a:stCxn id="5" idx="2"/>
            <a:endCxn id="17" idx="1"/>
          </p:cNvCxnSpPr>
          <p:nvPr/>
        </p:nvCxnSpPr>
        <p:spPr>
          <a:xfrm>
            <a:off x="5797718" y="1919512"/>
            <a:ext cx="847417" cy="211448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4F9F56E-A609-C6EE-A1DB-CCF7C365CC2A}"/>
              </a:ext>
            </a:extLst>
          </p:cNvPr>
          <p:cNvSpPr/>
          <p:nvPr/>
        </p:nvSpPr>
        <p:spPr>
          <a:xfrm>
            <a:off x="7224499" y="4801816"/>
            <a:ext cx="3534450" cy="716526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accent2"/>
                </a:solidFill>
              </a:rPr>
              <a:t>Padrão 4: parcela, medição, área foliar, carbono, umidade do solo...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6E58FC-A16B-3A7F-C371-01A9D06326B7}"/>
              </a:ext>
            </a:extLst>
          </p:cNvPr>
          <p:cNvSpPr txBox="1"/>
          <p:nvPr/>
        </p:nvSpPr>
        <p:spPr>
          <a:xfrm>
            <a:off x="9980138" y="1994255"/>
            <a:ext cx="810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Exemplos</a:t>
            </a:r>
            <a:endParaRPr lang="en-US" sz="1200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B215CD4-A118-F7BA-46E3-1D642F863D2D}"/>
              </a:ext>
            </a:extLst>
          </p:cNvPr>
          <p:cNvSpPr/>
          <p:nvPr/>
        </p:nvSpPr>
        <p:spPr>
          <a:xfrm>
            <a:off x="3868508" y="4852435"/>
            <a:ext cx="1375035" cy="338998"/>
          </a:xfrm>
          <a:prstGeom prst="roundRect">
            <a:avLst/>
          </a:prstGeom>
          <a:solidFill>
            <a:srgbClr val="F3FBF4"/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Variáveis</a:t>
            </a:r>
            <a:endParaRPr lang="en-US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6555AAF-3C9C-9817-F57F-630D2863FBA2}"/>
              </a:ext>
            </a:extLst>
          </p:cNvPr>
          <p:cNvSpPr/>
          <p:nvPr/>
        </p:nvSpPr>
        <p:spPr>
          <a:xfrm>
            <a:off x="3400856" y="5557718"/>
            <a:ext cx="2310337" cy="360305"/>
          </a:xfrm>
          <a:prstGeom prst="roundRect">
            <a:avLst/>
          </a:prstGeom>
          <a:solidFill>
            <a:srgbClr val="F3FBF4"/>
          </a:solidFill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Unidades de medida</a:t>
            </a:r>
            <a:endParaRPr lang="en-US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6CDC8B7-27C3-7C1F-3C2B-86AF49750960}"/>
              </a:ext>
            </a:extLst>
          </p:cNvPr>
          <p:cNvCxnSpPr>
            <a:cxnSpLocks/>
            <a:stCxn id="49" idx="2"/>
            <a:endCxn id="50" idx="0"/>
          </p:cNvCxnSpPr>
          <p:nvPr/>
        </p:nvCxnSpPr>
        <p:spPr>
          <a:xfrm flipH="1">
            <a:off x="4556025" y="5191433"/>
            <a:ext cx="1" cy="366285"/>
          </a:xfrm>
          <a:prstGeom prst="straightConnector1">
            <a:avLst/>
          </a:prstGeom>
          <a:ln w="38100">
            <a:solidFill>
              <a:schemeClr val="accent6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F6D0121-D026-C42F-E575-D45512F868F9}"/>
              </a:ext>
            </a:extLst>
          </p:cNvPr>
          <p:cNvCxnSpPr>
            <a:cxnSpLocks/>
            <a:stCxn id="49" idx="0"/>
            <a:endCxn id="17" idx="1"/>
          </p:cNvCxnSpPr>
          <p:nvPr/>
        </p:nvCxnSpPr>
        <p:spPr>
          <a:xfrm flipV="1">
            <a:off x="4556026" y="4033992"/>
            <a:ext cx="2089109" cy="818443"/>
          </a:xfrm>
          <a:prstGeom prst="straightConnector1">
            <a:avLst/>
          </a:prstGeom>
          <a:ln w="28575">
            <a:solidFill>
              <a:schemeClr val="accent6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768F57B-86E7-43A8-1696-BD804385CFAB}"/>
              </a:ext>
            </a:extLst>
          </p:cNvPr>
          <p:cNvCxnSpPr>
            <a:cxnSpLocks/>
            <a:stCxn id="49" idx="0"/>
            <a:endCxn id="8" idx="2"/>
          </p:cNvCxnSpPr>
          <p:nvPr/>
        </p:nvCxnSpPr>
        <p:spPr>
          <a:xfrm flipV="1">
            <a:off x="4556026" y="4084610"/>
            <a:ext cx="1019726" cy="767825"/>
          </a:xfrm>
          <a:prstGeom prst="straightConnector1">
            <a:avLst/>
          </a:prstGeom>
          <a:ln w="28575">
            <a:solidFill>
              <a:schemeClr val="accent6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276864C-3EFA-AB83-2093-12425002E254}"/>
              </a:ext>
            </a:extLst>
          </p:cNvPr>
          <p:cNvCxnSpPr>
            <a:cxnSpLocks/>
            <a:stCxn id="49" idx="0"/>
            <a:endCxn id="7" idx="2"/>
          </p:cNvCxnSpPr>
          <p:nvPr/>
        </p:nvCxnSpPr>
        <p:spPr>
          <a:xfrm flipH="1" flipV="1">
            <a:off x="3561374" y="4084610"/>
            <a:ext cx="994652" cy="767825"/>
          </a:xfrm>
          <a:prstGeom prst="straightConnector1">
            <a:avLst/>
          </a:prstGeom>
          <a:ln w="28575">
            <a:solidFill>
              <a:schemeClr val="accent6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id="{5D418095-4F8E-81CC-A107-6A15ECD20994}"/>
              </a:ext>
            </a:extLst>
          </p:cNvPr>
          <p:cNvCxnSpPr>
            <a:cxnSpLocks/>
            <a:stCxn id="49" idx="0"/>
            <a:endCxn id="6" idx="2"/>
          </p:cNvCxnSpPr>
          <p:nvPr/>
        </p:nvCxnSpPr>
        <p:spPr>
          <a:xfrm rot="16200000" flipV="1">
            <a:off x="2523223" y="2819631"/>
            <a:ext cx="1755273" cy="2310335"/>
          </a:xfrm>
          <a:prstGeom prst="curvedConnector3">
            <a:avLst>
              <a:gd name="adj1" fmla="val 7428"/>
            </a:avLst>
          </a:prstGeom>
          <a:ln w="28575">
            <a:solidFill>
              <a:schemeClr val="accent6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E3BC021E-CDA7-B238-D7BE-AC1C7981B76B}"/>
              </a:ext>
            </a:extLst>
          </p:cNvPr>
          <p:cNvSpPr txBox="1"/>
          <p:nvPr/>
        </p:nvSpPr>
        <p:spPr>
          <a:xfrm>
            <a:off x="867815" y="342510"/>
            <a:ext cx="4180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Design do banco de dados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562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C6215-CA00-222E-619C-15104A690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48C577-BE06-F14C-39AE-C633C9C2CC53}"/>
              </a:ext>
            </a:extLst>
          </p:cNvPr>
          <p:cNvSpPr txBox="1"/>
          <p:nvPr/>
        </p:nvSpPr>
        <p:spPr>
          <a:xfrm>
            <a:off x="867815" y="342510"/>
            <a:ext cx="3365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Processo de trabalho</a:t>
            </a:r>
            <a:endParaRPr lang="en-US"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8092149-F3BC-E3F9-F1C4-0297D08BB96F}"/>
              </a:ext>
            </a:extLst>
          </p:cNvPr>
          <p:cNvSpPr/>
          <p:nvPr/>
        </p:nvSpPr>
        <p:spPr>
          <a:xfrm>
            <a:off x="1366679" y="865730"/>
            <a:ext cx="757084" cy="523220"/>
          </a:xfrm>
          <a:prstGeom prst="ellipse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Início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41DC4E-E74F-5049-18AF-302C66DA34D1}"/>
              </a:ext>
            </a:extLst>
          </p:cNvPr>
          <p:cNvSpPr/>
          <p:nvPr/>
        </p:nvSpPr>
        <p:spPr>
          <a:xfrm>
            <a:off x="1047131" y="1926172"/>
            <a:ext cx="1396180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Cadastrar Experimento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03C778-D7C9-EC4D-D8B7-733365E76C6F}"/>
              </a:ext>
            </a:extLst>
          </p:cNvPr>
          <p:cNvSpPr/>
          <p:nvPr/>
        </p:nvSpPr>
        <p:spPr>
          <a:xfrm>
            <a:off x="3490448" y="2342857"/>
            <a:ext cx="1396180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Cadastrar Tratamentos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F75ABB-1EBB-9E2B-1C19-F66421AED457}"/>
              </a:ext>
            </a:extLst>
          </p:cNvPr>
          <p:cNvSpPr/>
          <p:nvPr/>
        </p:nvSpPr>
        <p:spPr>
          <a:xfrm>
            <a:off x="3510110" y="1632645"/>
            <a:ext cx="1396180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Caracterizar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AA9457-7EE6-6390-EB85-85BC7000C84E}"/>
              </a:ext>
            </a:extLst>
          </p:cNvPr>
          <p:cNvSpPr/>
          <p:nvPr/>
        </p:nvSpPr>
        <p:spPr>
          <a:xfrm>
            <a:off x="3490448" y="897828"/>
            <a:ext cx="1396180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Cadastrar Experimento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C3CD58-9BC2-C609-05C5-C7B663140366}"/>
              </a:ext>
            </a:extLst>
          </p:cNvPr>
          <p:cNvSpPr/>
          <p:nvPr/>
        </p:nvSpPr>
        <p:spPr>
          <a:xfrm>
            <a:off x="2753026" y="2000789"/>
            <a:ext cx="378542" cy="37398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FC18C7-8DA5-6AE3-1A3B-8CE29B04FBBD}"/>
              </a:ext>
            </a:extLst>
          </p:cNvPr>
          <p:cNvCxnSpPr>
            <a:stCxn id="5" idx="3"/>
            <a:endCxn id="9" idx="2"/>
          </p:cNvCxnSpPr>
          <p:nvPr/>
        </p:nvCxnSpPr>
        <p:spPr>
          <a:xfrm>
            <a:off x="2443311" y="2187782"/>
            <a:ext cx="3097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3A36D8-6D8E-1627-1764-AF0548099E19}"/>
              </a:ext>
            </a:extLst>
          </p:cNvPr>
          <p:cNvCxnSpPr>
            <a:cxnSpLocks/>
            <a:stCxn id="9" idx="6"/>
            <a:endCxn id="8" idx="1"/>
          </p:cNvCxnSpPr>
          <p:nvPr/>
        </p:nvCxnSpPr>
        <p:spPr>
          <a:xfrm flipV="1">
            <a:off x="3131568" y="1159438"/>
            <a:ext cx="358880" cy="1028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6C8DA4-BE77-DD5C-DFEA-1C378C4828E2}"/>
              </a:ext>
            </a:extLst>
          </p:cNvPr>
          <p:cNvCxnSpPr>
            <a:cxnSpLocks/>
            <a:stCxn id="9" idx="6"/>
            <a:endCxn id="7" idx="1"/>
          </p:cNvCxnSpPr>
          <p:nvPr/>
        </p:nvCxnSpPr>
        <p:spPr>
          <a:xfrm flipV="1">
            <a:off x="3131568" y="1894255"/>
            <a:ext cx="378542" cy="293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D10438-543E-5540-C9AC-4E3474822D6F}"/>
              </a:ext>
            </a:extLst>
          </p:cNvPr>
          <p:cNvCxnSpPr>
            <a:cxnSpLocks/>
            <a:stCxn id="9" idx="6"/>
            <a:endCxn id="6" idx="1"/>
          </p:cNvCxnSpPr>
          <p:nvPr/>
        </p:nvCxnSpPr>
        <p:spPr>
          <a:xfrm>
            <a:off x="3131568" y="2187782"/>
            <a:ext cx="358880" cy="4166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BC25903-D19E-72EC-5EF3-2DA5905D5360}"/>
              </a:ext>
            </a:extLst>
          </p:cNvPr>
          <p:cNvSpPr/>
          <p:nvPr/>
        </p:nvSpPr>
        <p:spPr>
          <a:xfrm>
            <a:off x="5982235" y="894637"/>
            <a:ext cx="1396180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Escolher Padrão de Medição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AC818C6-B1AA-A884-3412-2558BB6D64B3}"/>
              </a:ext>
            </a:extLst>
          </p:cNvPr>
          <p:cNvCxnSpPr>
            <a:cxnSpLocks/>
            <a:stCxn id="8" idx="3"/>
            <a:endCxn id="21" idx="1"/>
          </p:cNvCxnSpPr>
          <p:nvPr/>
        </p:nvCxnSpPr>
        <p:spPr>
          <a:xfrm flipV="1">
            <a:off x="4886628" y="1156247"/>
            <a:ext cx="1095607" cy="31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6337FED-D841-AB31-658C-86E795E02CBF}"/>
              </a:ext>
            </a:extLst>
          </p:cNvPr>
          <p:cNvSpPr/>
          <p:nvPr/>
        </p:nvSpPr>
        <p:spPr>
          <a:xfrm>
            <a:off x="8174284" y="3082148"/>
            <a:ext cx="1482215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Importar/digitar dados de Medição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0C60D7F-70E2-54B0-A4B9-521C1B51A03D}"/>
              </a:ext>
            </a:extLst>
          </p:cNvPr>
          <p:cNvSpPr/>
          <p:nvPr/>
        </p:nvSpPr>
        <p:spPr>
          <a:xfrm>
            <a:off x="8217302" y="897829"/>
            <a:ext cx="1396180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Planejar Medições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0B56CAE-1DC5-4473-E1AA-7D88CD7A856A}"/>
              </a:ext>
            </a:extLst>
          </p:cNvPr>
          <p:cNvCxnSpPr>
            <a:cxnSpLocks/>
            <a:stCxn id="124" idx="4"/>
            <a:endCxn id="25" idx="0"/>
          </p:cNvCxnSpPr>
          <p:nvPr/>
        </p:nvCxnSpPr>
        <p:spPr>
          <a:xfrm>
            <a:off x="8915391" y="2113165"/>
            <a:ext cx="1" cy="9689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E30FE58-B6BC-E920-3DD8-8C7ECF3D7FF9}"/>
              </a:ext>
            </a:extLst>
          </p:cNvPr>
          <p:cNvCxnSpPr>
            <a:cxnSpLocks/>
            <a:stCxn id="21" idx="3"/>
            <a:endCxn id="31" idx="1"/>
          </p:cNvCxnSpPr>
          <p:nvPr/>
        </p:nvCxnSpPr>
        <p:spPr>
          <a:xfrm>
            <a:off x="7378415" y="1156247"/>
            <a:ext cx="838887" cy="31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64F7396-1081-D94F-5A86-2104AB0CD40D}"/>
              </a:ext>
            </a:extLst>
          </p:cNvPr>
          <p:cNvCxnSpPr>
            <a:cxnSpLocks/>
            <a:stCxn id="4" idx="4"/>
            <a:endCxn id="5" idx="0"/>
          </p:cNvCxnSpPr>
          <p:nvPr/>
        </p:nvCxnSpPr>
        <p:spPr>
          <a:xfrm>
            <a:off x="1745221" y="1388950"/>
            <a:ext cx="0" cy="5372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37373BBF-F7EC-48E3-7807-91BB0B7ADA9B}"/>
              </a:ext>
            </a:extLst>
          </p:cNvPr>
          <p:cNvSpPr/>
          <p:nvPr/>
        </p:nvSpPr>
        <p:spPr>
          <a:xfrm>
            <a:off x="9796606" y="3064205"/>
            <a:ext cx="1166355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Importar métricas lidar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161F07B-8239-714E-ADB4-A5FCF19FA5AD}"/>
              </a:ext>
            </a:extLst>
          </p:cNvPr>
          <p:cNvCxnSpPr>
            <a:cxnSpLocks/>
            <a:stCxn id="124" idx="4"/>
            <a:endCxn id="108" idx="0"/>
          </p:cNvCxnSpPr>
          <p:nvPr/>
        </p:nvCxnSpPr>
        <p:spPr>
          <a:xfrm>
            <a:off x="8915391" y="2113165"/>
            <a:ext cx="1464393" cy="951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8F02A69-0C29-6A28-EE1F-A6FD4DC8F3C0}"/>
              </a:ext>
            </a:extLst>
          </p:cNvPr>
          <p:cNvSpPr/>
          <p:nvPr/>
        </p:nvSpPr>
        <p:spPr>
          <a:xfrm>
            <a:off x="3490448" y="3053068"/>
            <a:ext cx="1622322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Ler/Gerir/conectar dados </a:t>
            </a:r>
            <a:r>
              <a:rPr lang="pt-BR" sz="1200" dirty="0" err="1">
                <a:solidFill>
                  <a:schemeClr val="tx1"/>
                </a:solidFill>
              </a:rPr>
              <a:t>LiDAR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670A72ED-38A6-FA5A-E842-743DB3A4024C}"/>
              </a:ext>
            </a:extLst>
          </p:cNvPr>
          <p:cNvCxnSpPr>
            <a:cxnSpLocks/>
            <a:stCxn id="9" idx="6"/>
            <a:endCxn id="112" idx="1"/>
          </p:cNvCxnSpPr>
          <p:nvPr/>
        </p:nvCxnSpPr>
        <p:spPr>
          <a:xfrm>
            <a:off x="3131568" y="2187782"/>
            <a:ext cx="358880" cy="11268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4" name="Oval 123">
            <a:extLst>
              <a:ext uri="{FF2B5EF4-FFF2-40B4-BE49-F238E27FC236}">
                <a16:creationId xmlns:a16="http://schemas.microsoft.com/office/drawing/2014/main" id="{63125EF3-422F-8A2C-7466-3D4883944919}"/>
              </a:ext>
            </a:extLst>
          </p:cNvPr>
          <p:cNvSpPr/>
          <p:nvPr/>
        </p:nvSpPr>
        <p:spPr>
          <a:xfrm>
            <a:off x="8726120" y="1739180"/>
            <a:ext cx="378542" cy="37398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055A9BB9-669C-97C4-99CE-5E1C45B75CAD}"/>
              </a:ext>
            </a:extLst>
          </p:cNvPr>
          <p:cNvCxnSpPr>
            <a:cxnSpLocks/>
            <a:stCxn id="31" idx="2"/>
            <a:endCxn id="124" idx="0"/>
          </p:cNvCxnSpPr>
          <p:nvPr/>
        </p:nvCxnSpPr>
        <p:spPr>
          <a:xfrm flipH="1">
            <a:off x="8915391" y="1421049"/>
            <a:ext cx="1" cy="3181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5D6C89C7-6604-CE6B-47BF-13215B2C371E}"/>
              </a:ext>
            </a:extLst>
          </p:cNvPr>
          <p:cNvCxnSpPr>
            <a:cxnSpLocks/>
            <a:stCxn id="7" idx="3"/>
            <a:endCxn id="124" idx="2"/>
          </p:cNvCxnSpPr>
          <p:nvPr/>
        </p:nvCxnSpPr>
        <p:spPr>
          <a:xfrm>
            <a:off x="4906290" y="1894255"/>
            <a:ext cx="3819830" cy="31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F59B65F6-A8DC-9597-1D4E-2E55C9E01420}"/>
              </a:ext>
            </a:extLst>
          </p:cNvPr>
          <p:cNvCxnSpPr>
            <a:cxnSpLocks/>
            <a:stCxn id="6" idx="3"/>
            <a:endCxn id="124" idx="2"/>
          </p:cNvCxnSpPr>
          <p:nvPr/>
        </p:nvCxnSpPr>
        <p:spPr>
          <a:xfrm flipV="1">
            <a:off x="4886628" y="1926173"/>
            <a:ext cx="3839492" cy="6782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0E58139A-B160-912E-D088-A9653C50F83F}"/>
              </a:ext>
            </a:extLst>
          </p:cNvPr>
          <p:cNvCxnSpPr>
            <a:cxnSpLocks/>
            <a:stCxn id="112" idx="3"/>
            <a:endCxn id="124" idx="2"/>
          </p:cNvCxnSpPr>
          <p:nvPr/>
        </p:nvCxnSpPr>
        <p:spPr>
          <a:xfrm flipV="1">
            <a:off x="5112770" y="1926173"/>
            <a:ext cx="3613350" cy="13885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3" name="Oval 142">
            <a:extLst>
              <a:ext uri="{FF2B5EF4-FFF2-40B4-BE49-F238E27FC236}">
                <a16:creationId xmlns:a16="http://schemas.microsoft.com/office/drawing/2014/main" id="{1EC3860C-27BD-2F67-7F40-49482236C6FE}"/>
              </a:ext>
            </a:extLst>
          </p:cNvPr>
          <p:cNvSpPr/>
          <p:nvPr/>
        </p:nvSpPr>
        <p:spPr>
          <a:xfrm>
            <a:off x="10190512" y="4206358"/>
            <a:ext cx="378542" cy="37398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4E9A663B-010C-62FA-EBCD-F6C7DCE46F40}"/>
              </a:ext>
            </a:extLst>
          </p:cNvPr>
          <p:cNvCxnSpPr>
            <a:cxnSpLocks/>
            <a:stCxn id="25" idx="2"/>
            <a:endCxn id="143" idx="0"/>
          </p:cNvCxnSpPr>
          <p:nvPr/>
        </p:nvCxnSpPr>
        <p:spPr>
          <a:xfrm>
            <a:off x="8915392" y="3605368"/>
            <a:ext cx="1464391" cy="6009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5C3C9B82-9F26-F8F2-BDF8-2638F27C10EC}"/>
              </a:ext>
            </a:extLst>
          </p:cNvPr>
          <p:cNvCxnSpPr>
            <a:cxnSpLocks/>
            <a:stCxn id="108" idx="2"/>
            <a:endCxn id="143" idx="0"/>
          </p:cNvCxnSpPr>
          <p:nvPr/>
        </p:nvCxnSpPr>
        <p:spPr>
          <a:xfrm flipH="1">
            <a:off x="10379783" y="3587425"/>
            <a:ext cx="1" cy="6189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4C583599-C9FA-1808-52A9-F852711EEB3C}"/>
              </a:ext>
            </a:extLst>
          </p:cNvPr>
          <p:cNvSpPr/>
          <p:nvPr/>
        </p:nvSpPr>
        <p:spPr>
          <a:xfrm>
            <a:off x="8174284" y="5175341"/>
            <a:ext cx="1482215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Exportar para análise estatísticas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C894313A-3B43-4B9E-9CB4-FE03743DD8ED}"/>
              </a:ext>
            </a:extLst>
          </p:cNvPr>
          <p:cNvCxnSpPr>
            <a:cxnSpLocks/>
            <a:stCxn id="143" idx="2"/>
            <a:endCxn id="152" idx="3"/>
          </p:cNvCxnSpPr>
          <p:nvPr/>
        </p:nvCxnSpPr>
        <p:spPr>
          <a:xfrm flipH="1">
            <a:off x="9656499" y="4393351"/>
            <a:ext cx="534013" cy="1043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564BB8BF-5919-0DA0-03C2-D35F226D1315}"/>
              </a:ext>
            </a:extLst>
          </p:cNvPr>
          <p:cNvSpPr/>
          <p:nvPr/>
        </p:nvSpPr>
        <p:spPr>
          <a:xfrm>
            <a:off x="6774426" y="5175341"/>
            <a:ext cx="1023432" cy="52322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Análises estatísticas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46A1289C-5A0A-96C2-6F9F-2105E6FB2E74}"/>
              </a:ext>
            </a:extLst>
          </p:cNvPr>
          <p:cNvSpPr/>
          <p:nvPr/>
        </p:nvSpPr>
        <p:spPr>
          <a:xfrm>
            <a:off x="4975114" y="5175341"/>
            <a:ext cx="1363620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Importar resultados das análises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7B6F4729-A320-008F-10F8-BC096AA88264}"/>
              </a:ext>
            </a:extLst>
          </p:cNvPr>
          <p:cNvCxnSpPr>
            <a:cxnSpLocks/>
            <a:stCxn id="152" idx="1"/>
            <a:endCxn id="169" idx="3"/>
          </p:cNvCxnSpPr>
          <p:nvPr/>
        </p:nvCxnSpPr>
        <p:spPr>
          <a:xfrm flipH="1">
            <a:off x="7797858" y="5436951"/>
            <a:ext cx="3764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4CD090D-3F2B-8794-0FC5-241EF18896BE}"/>
              </a:ext>
            </a:extLst>
          </p:cNvPr>
          <p:cNvCxnSpPr>
            <a:cxnSpLocks/>
            <a:stCxn id="169" idx="1"/>
            <a:endCxn id="170" idx="3"/>
          </p:cNvCxnSpPr>
          <p:nvPr/>
        </p:nvCxnSpPr>
        <p:spPr>
          <a:xfrm flipH="1">
            <a:off x="6338734" y="5436951"/>
            <a:ext cx="43569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B36C1A69-F7C8-1886-A744-26D53F9CD7EB}"/>
              </a:ext>
            </a:extLst>
          </p:cNvPr>
          <p:cNvSpPr/>
          <p:nvPr/>
        </p:nvSpPr>
        <p:spPr>
          <a:xfrm>
            <a:off x="8125120" y="4409765"/>
            <a:ext cx="1482215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Exportar para outras análises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D6FB546E-4B42-BBBE-4397-566360A756D1}"/>
              </a:ext>
            </a:extLst>
          </p:cNvPr>
          <p:cNvSpPr/>
          <p:nvPr/>
        </p:nvSpPr>
        <p:spPr>
          <a:xfrm>
            <a:off x="6703173" y="4409765"/>
            <a:ext cx="1023432" cy="52322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Análises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3ED18939-B10E-1A9F-FA13-CE4C4C806BEE}"/>
              </a:ext>
            </a:extLst>
          </p:cNvPr>
          <p:cNvSpPr/>
          <p:nvPr/>
        </p:nvSpPr>
        <p:spPr>
          <a:xfrm>
            <a:off x="4975114" y="4409765"/>
            <a:ext cx="1333137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Importar para repositório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6BFE2185-6F10-1249-F6FE-F4D086BCE206}"/>
              </a:ext>
            </a:extLst>
          </p:cNvPr>
          <p:cNvCxnSpPr>
            <a:cxnSpLocks/>
            <a:stCxn id="143" idx="2"/>
            <a:endCxn id="182" idx="3"/>
          </p:cNvCxnSpPr>
          <p:nvPr/>
        </p:nvCxnSpPr>
        <p:spPr>
          <a:xfrm flipH="1">
            <a:off x="9607335" y="4393351"/>
            <a:ext cx="583177" cy="278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78AE13D4-2146-50CA-DC69-CE0FE49BA4CD}"/>
              </a:ext>
            </a:extLst>
          </p:cNvPr>
          <p:cNvCxnSpPr>
            <a:cxnSpLocks/>
            <a:stCxn id="182" idx="1"/>
            <a:endCxn id="183" idx="3"/>
          </p:cNvCxnSpPr>
          <p:nvPr/>
        </p:nvCxnSpPr>
        <p:spPr>
          <a:xfrm flipH="1">
            <a:off x="7726605" y="4671375"/>
            <a:ext cx="3985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E0012749-8FB8-9DC5-E057-C7B37C1F6A9D}"/>
              </a:ext>
            </a:extLst>
          </p:cNvPr>
          <p:cNvCxnSpPr>
            <a:cxnSpLocks/>
            <a:stCxn id="183" idx="1"/>
            <a:endCxn id="184" idx="3"/>
          </p:cNvCxnSpPr>
          <p:nvPr/>
        </p:nvCxnSpPr>
        <p:spPr>
          <a:xfrm flipH="1">
            <a:off x="6308251" y="4671375"/>
            <a:ext cx="39492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D26D79ED-68AD-FFC4-FB42-DBEABDE31210}"/>
              </a:ext>
            </a:extLst>
          </p:cNvPr>
          <p:cNvSpPr txBox="1"/>
          <p:nvPr/>
        </p:nvSpPr>
        <p:spPr>
          <a:xfrm>
            <a:off x="9042126" y="1693070"/>
            <a:ext cx="113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Tudo pronto para medir</a:t>
            </a:r>
            <a:endParaRPr lang="en-US" sz="1200" dirty="0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40EDBE38-99A3-C65C-69EA-981EF67EFC93}"/>
              </a:ext>
            </a:extLst>
          </p:cNvPr>
          <p:cNvSpPr txBox="1"/>
          <p:nvPr/>
        </p:nvSpPr>
        <p:spPr>
          <a:xfrm>
            <a:off x="10134275" y="4546981"/>
            <a:ext cx="113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Tudo pronto para analisar</a:t>
            </a:r>
            <a:endParaRPr lang="en-US" sz="1200" dirty="0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43410098-BC81-CAEB-F8EC-CE3C7D43B5C6}"/>
              </a:ext>
            </a:extLst>
          </p:cNvPr>
          <p:cNvSpPr/>
          <p:nvPr/>
        </p:nvSpPr>
        <p:spPr>
          <a:xfrm>
            <a:off x="1060043" y="3451828"/>
            <a:ext cx="757084" cy="523220"/>
          </a:xfrm>
          <a:prstGeom prst="ellipse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Fim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FB28D5AD-4410-B278-77C8-21D280C6EC6B}"/>
              </a:ext>
            </a:extLst>
          </p:cNvPr>
          <p:cNvSpPr/>
          <p:nvPr/>
        </p:nvSpPr>
        <p:spPr>
          <a:xfrm>
            <a:off x="4060090" y="4859713"/>
            <a:ext cx="378542" cy="37398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C8BED7DB-DDC9-6690-99D3-278A1F3FF5A1}"/>
              </a:ext>
            </a:extLst>
          </p:cNvPr>
          <p:cNvCxnSpPr>
            <a:cxnSpLocks/>
            <a:stCxn id="184" idx="1"/>
            <a:endCxn id="209" idx="6"/>
          </p:cNvCxnSpPr>
          <p:nvPr/>
        </p:nvCxnSpPr>
        <p:spPr>
          <a:xfrm flipH="1">
            <a:off x="4438632" y="4671375"/>
            <a:ext cx="536482" cy="3753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5D81239F-03CE-E99C-5DE0-A33A7A77C4FD}"/>
              </a:ext>
            </a:extLst>
          </p:cNvPr>
          <p:cNvCxnSpPr>
            <a:cxnSpLocks/>
            <a:stCxn id="170" idx="1"/>
            <a:endCxn id="209" idx="6"/>
          </p:cNvCxnSpPr>
          <p:nvPr/>
        </p:nvCxnSpPr>
        <p:spPr>
          <a:xfrm flipH="1" flipV="1">
            <a:off x="4438632" y="5046706"/>
            <a:ext cx="536482" cy="3902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DB1C4BCE-7089-4155-D89E-5D55F36A0664}"/>
              </a:ext>
            </a:extLst>
          </p:cNvPr>
          <p:cNvSpPr txBox="1"/>
          <p:nvPr/>
        </p:nvSpPr>
        <p:spPr>
          <a:xfrm>
            <a:off x="3686615" y="5217642"/>
            <a:ext cx="113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Tudo pronto para consultar</a:t>
            </a:r>
            <a:endParaRPr lang="en-US" sz="1200" dirty="0"/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49F228A5-6770-9841-F4EA-0B88AEF66511}"/>
              </a:ext>
            </a:extLst>
          </p:cNvPr>
          <p:cNvSpPr/>
          <p:nvPr/>
        </p:nvSpPr>
        <p:spPr>
          <a:xfrm>
            <a:off x="2163860" y="5094097"/>
            <a:ext cx="1333137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Consultar Banco de dados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C974C27F-F0F6-3765-DD91-42D2DEA3A219}"/>
              </a:ext>
            </a:extLst>
          </p:cNvPr>
          <p:cNvSpPr/>
          <p:nvPr/>
        </p:nvSpPr>
        <p:spPr>
          <a:xfrm>
            <a:off x="2174743" y="4353636"/>
            <a:ext cx="1333137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Consultar Repositório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B6F5EF5A-FE8C-B2D2-BE50-1D7498D6EA2D}"/>
              </a:ext>
            </a:extLst>
          </p:cNvPr>
          <p:cNvCxnSpPr>
            <a:cxnSpLocks/>
            <a:stCxn id="209" idx="2"/>
            <a:endCxn id="222" idx="3"/>
          </p:cNvCxnSpPr>
          <p:nvPr/>
        </p:nvCxnSpPr>
        <p:spPr>
          <a:xfrm flipH="1" flipV="1">
            <a:off x="3507880" y="4615246"/>
            <a:ext cx="552210" cy="4314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22DFF4E2-885A-9F33-5E98-CA33AD6F0979}"/>
              </a:ext>
            </a:extLst>
          </p:cNvPr>
          <p:cNvCxnSpPr>
            <a:cxnSpLocks/>
            <a:stCxn id="209" idx="2"/>
            <a:endCxn id="221" idx="3"/>
          </p:cNvCxnSpPr>
          <p:nvPr/>
        </p:nvCxnSpPr>
        <p:spPr>
          <a:xfrm flipH="1">
            <a:off x="3496997" y="5046706"/>
            <a:ext cx="563093" cy="309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28BE3B35-74B4-C6D6-23F4-1EDEF3673128}"/>
              </a:ext>
            </a:extLst>
          </p:cNvPr>
          <p:cNvCxnSpPr>
            <a:cxnSpLocks/>
            <a:stCxn id="222" idx="1"/>
            <a:endCxn id="200" idx="4"/>
          </p:cNvCxnSpPr>
          <p:nvPr/>
        </p:nvCxnSpPr>
        <p:spPr>
          <a:xfrm flipH="1" flipV="1">
            <a:off x="1438585" y="3975048"/>
            <a:ext cx="736158" cy="6401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1184559C-EA1D-5EAE-E561-02ED83065308}"/>
              </a:ext>
            </a:extLst>
          </p:cNvPr>
          <p:cNvCxnSpPr>
            <a:cxnSpLocks/>
            <a:stCxn id="221" idx="1"/>
            <a:endCxn id="200" idx="4"/>
          </p:cNvCxnSpPr>
          <p:nvPr/>
        </p:nvCxnSpPr>
        <p:spPr>
          <a:xfrm flipH="1" flipV="1">
            <a:off x="1438585" y="3975048"/>
            <a:ext cx="725275" cy="13806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978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ftware application&#10;&#10;AI-generated content may be incorrect.">
            <a:extLst>
              <a:ext uri="{FF2B5EF4-FFF2-40B4-BE49-F238E27FC236}">
                <a16:creationId xmlns:a16="http://schemas.microsoft.com/office/drawing/2014/main" id="{B573126A-C510-005B-BE31-D3614FF13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3" y="547350"/>
            <a:ext cx="6771347" cy="5755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5460B-09E2-B04B-6455-64B415779F66}"/>
              </a:ext>
            </a:extLst>
          </p:cNvPr>
          <p:cNvSpPr txBox="1"/>
          <p:nvPr/>
        </p:nvSpPr>
        <p:spPr>
          <a:xfrm>
            <a:off x="7846143" y="1209368"/>
            <a:ext cx="31571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Como podemos operacionalizar plano de trabalho?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???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50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5" y="2300748"/>
            <a:ext cx="3905250" cy="824416"/>
          </a:xfrm>
          <a:noFill/>
        </p:spPr>
        <p:txBody>
          <a:bodyPr anchor="b"/>
          <a:lstStyle/>
          <a:p>
            <a:r>
              <a:rPr lang="pt-BR" noProof="0" dirty="0"/>
              <a:t>Obrigada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29B3FB-42B4-BE01-5393-3B089180C1CE}"/>
              </a:ext>
            </a:extLst>
          </p:cNvPr>
          <p:cNvSpPr txBox="1"/>
          <p:nvPr/>
        </p:nvSpPr>
        <p:spPr>
          <a:xfrm>
            <a:off x="5938683" y="3429000"/>
            <a:ext cx="234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silvana.rnobre@usp.br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5ADD02-02CA-7ECF-E666-69FDD83565D4}"/>
              </a:ext>
            </a:extLst>
          </p:cNvPr>
          <p:cNvSpPr txBox="1"/>
          <p:nvPr/>
        </p:nvSpPr>
        <p:spPr>
          <a:xfrm>
            <a:off x="5938683" y="3732837"/>
            <a:ext cx="2402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whatsApp</a:t>
            </a:r>
            <a:r>
              <a:rPr lang="pt-BR" dirty="0"/>
              <a:t>: </a:t>
            </a:r>
            <a:r>
              <a:rPr lang="pt-BR" sz="1400" dirty="0"/>
              <a:t>19 - 98267899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56717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349358-775F-4CF9-9AE6-33A7901637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{225BBBAA-C746-40B2-8FE2-4E0F76577C34}tf10081922_win32</Template>
  <TotalTime>168</TotalTime>
  <Words>353</Words>
  <Application>Microsoft Office PowerPoint</Application>
  <PresentationFormat>Widescreen</PresentationFormat>
  <Paragraphs>78</Paragraphs>
  <Slides>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Quire Sans Pro Light</vt:lpstr>
      <vt:lpstr>Tisa Offc Serif Pro</vt:lpstr>
      <vt:lpstr>Custom</vt:lpstr>
      <vt:lpstr>  Gestão de dados nas Estações Experimentais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Obrigada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Silvana Nobre</dc:creator>
  <cp:lastModifiedBy>Silvana Nobre</cp:lastModifiedBy>
  <cp:revision>7</cp:revision>
  <dcterms:created xsi:type="dcterms:W3CDTF">2025-03-13T18:39:38Z</dcterms:created>
  <dcterms:modified xsi:type="dcterms:W3CDTF">2025-11-26T15:19:22Z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