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58" r:id="rId5"/>
    <p:sldId id="257" r:id="rId6"/>
    <p:sldId id="260" r:id="rId7"/>
    <p:sldId id="261" r:id="rId8"/>
    <p:sldId id="264" r:id="rId9"/>
    <p:sldId id="259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D3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66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54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lanta e árvore na floresta&#10;&#10;O conteúdo gerado por IA pode estar incorreto.">
            <a:extLst>
              <a:ext uri="{FF2B5EF4-FFF2-40B4-BE49-F238E27FC236}">
                <a16:creationId xmlns:a16="http://schemas.microsoft.com/office/drawing/2014/main" id="{92810B2E-557D-69F4-9491-703C9DAF4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BD8D402-B8D0-DD26-CC77-629BA7E69FDE}"/>
              </a:ext>
            </a:extLst>
          </p:cNvPr>
          <p:cNvSpPr/>
          <p:nvPr/>
        </p:nvSpPr>
        <p:spPr>
          <a:xfrm>
            <a:off x="0" y="4720442"/>
            <a:ext cx="12192000" cy="2137558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25000">
                <a:schemeClr val="accent3">
                  <a:lumMod val="50000"/>
                  <a:alpha val="50000"/>
                </a:schemeClr>
              </a:gs>
              <a:gs pos="75000">
                <a:schemeClr val="accent3">
                  <a:lumMod val="50000"/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3BE34-46D3-7674-F621-42BB451074C5}"/>
              </a:ext>
            </a:extLst>
          </p:cNvPr>
          <p:cNvSpPr txBox="1"/>
          <p:nvPr/>
        </p:nvSpPr>
        <p:spPr>
          <a:xfrm>
            <a:off x="1097239" y="4730183"/>
            <a:ext cx="992932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600" b="1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Sistema de Gestão de Dados de Pesquisa do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Departamento de Ciências Florestais – ESALQ/USP</a:t>
            </a:r>
          </a:p>
          <a:p>
            <a:pPr algn="r"/>
            <a:r>
              <a:rPr lang="pt-BR" dirty="0">
                <a:solidFill>
                  <a:schemeClr val="bg1"/>
                </a:solidFill>
              </a:rPr>
              <a:t>Estações Experimentais de Anhembi, Itatinga,</a:t>
            </a:r>
          </a:p>
          <a:p>
            <a:pPr algn="r"/>
            <a:r>
              <a:rPr lang="pt-BR" dirty="0">
                <a:solidFill>
                  <a:schemeClr val="bg1"/>
                </a:solidFill>
              </a:rPr>
              <a:t>Horto de Rio Claro e Tupi</a:t>
            </a:r>
          </a:p>
        </p:txBody>
      </p:sp>
    </p:spTree>
    <p:extLst>
      <p:ext uri="{BB962C8B-B14F-4D97-AF65-F5344CB8AC3E}">
        <p14:creationId xmlns:p14="http://schemas.microsoft.com/office/powerpoint/2010/main" val="56291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6657792-AFEB-05DA-19E9-F1E6B0B224BD}"/>
              </a:ext>
            </a:extLst>
          </p:cNvPr>
          <p:cNvSpPr txBox="1"/>
          <p:nvPr/>
        </p:nvSpPr>
        <p:spPr>
          <a:xfrm>
            <a:off x="3824699" y="2037673"/>
            <a:ext cx="57741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Implementação do Sistema </a:t>
            </a:r>
          </a:p>
          <a:p>
            <a:r>
              <a:rPr lang="pt-BR" dirty="0"/>
              <a:t>	</a:t>
            </a:r>
            <a:r>
              <a:rPr lang="pt-BR" i="1" dirty="0"/>
              <a:t>Software Atelier</a:t>
            </a:r>
          </a:p>
          <a:p>
            <a:r>
              <a:rPr lang="pt-BR" dirty="0"/>
              <a:t>	Colaboradora: </a:t>
            </a:r>
            <a:r>
              <a:rPr lang="pt-BR" i="1" dirty="0"/>
              <a:t>Silvana R. Nobre</a:t>
            </a:r>
          </a:p>
          <a:p>
            <a:endParaRPr lang="pt-BR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/>
              <a:t>Arquitetura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/>
              <a:t>Conceitos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/>
              <a:t>Design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/>
              <a:t>Processo de trabalho</a:t>
            </a:r>
          </a:p>
        </p:txBody>
      </p:sp>
    </p:spTree>
    <p:extLst>
      <p:ext uri="{BB962C8B-B14F-4D97-AF65-F5344CB8AC3E}">
        <p14:creationId xmlns:p14="http://schemas.microsoft.com/office/powerpoint/2010/main" val="222834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AA45C9-4050-025A-2755-D0FD76B8C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6468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28B6186-98A5-DE70-E9D0-2ADC5C6CB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579" y="0"/>
            <a:ext cx="7109421" cy="1138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B632521-391C-49D9-730C-A42ED4212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579" y="1138600"/>
            <a:ext cx="5140986" cy="29645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EFA7E61-F562-CEDB-D03E-597D2E617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475" y="4233161"/>
            <a:ext cx="4795526" cy="262483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69143C5-4F1E-EC6A-C055-70C5B17A7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883" y="4103196"/>
            <a:ext cx="1965994" cy="275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CC093F-C4BB-C62A-B36C-010CD8F1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798" y="655451"/>
            <a:ext cx="6552831" cy="615803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728A36B-EB4A-CA42-B878-D0AD295B7FBC}"/>
              </a:ext>
            </a:extLst>
          </p:cNvPr>
          <p:cNvSpPr txBox="1"/>
          <p:nvPr/>
        </p:nvSpPr>
        <p:spPr>
          <a:xfrm>
            <a:off x="0" y="129474"/>
            <a:ext cx="6498254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Plano Diretor das Estações Experimentais (2020-2030) </a:t>
            </a:r>
          </a:p>
          <a:p>
            <a:endParaRPr lang="pt-BR" sz="800" dirty="0"/>
          </a:p>
          <a:p>
            <a:r>
              <a:rPr lang="pt-BR" sz="2000" dirty="0"/>
              <a:t>EE Anhembi: </a:t>
            </a:r>
            <a:r>
              <a:rPr lang="pt-BR" sz="2000" b="1" dirty="0"/>
              <a:t>538,13</a:t>
            </a:r>
            <a:r>
              <a:rPr lang="pt-BR" sz="2000" dirty="0"/>
              <a:t> ha </a:t>
            </a:r>
          </a:p>
          <a:p>
            <a:r>
              <a:rPr lang="pt-BR" sz="2000" dirty="0"/>
              <a:t>	(Preservação: 192 ha; 35,69%)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1400" dirty="0"/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EE Itatinga </a:t>
            </a:r>
            <a:r>
              <a:rPr lang="pt-BR" sz="2000" b="1" dirty="0"/>
              <a:t>2.153,27 </a:t>
            </a:r>
            <a:r>
              <a:rPr lang="pt-BR" sz="2000" dirty="0"/>
              <a:t>ha  - </a:t>
            </a:r>
            <a:r>
              <a:rPr lang="pt-BR" sz="1200" i="1" dirty="0">
                <a:solidFill>
                  <a:srgbClr val="FF0000"/>
                </a:solidFill>
              </a:rPr>
              <a:t>2240,83ha (shape)</a:t>
            </a:r>
          </a:p>
          <a:p>
            <a:r>
              <a:rPr lang="pt-BR" sz="2000" dirty="0"/>
              <a:t>	(Preservação: 437 ha; 20,29%) ... </a:t>
            </a:r>
          </a:p>
          <a:p>
            <a:endParaRPr lang="pt-BR" sz="16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11FF335-44C7-1DAE-2A10-9F49D6209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062" y="1335186"/>
            <a:ext cx="1966085" cy="215248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70957ED-5498-706F-095D-F29AADFDE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465" y="4207858"/>
            <a:ext cx="1957282" cy="26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EA85C-3EB6-7499-D402-B495A87EB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97728CC-2400-28F1-B22A-5883F636CCF7}"/>
              </a:ext>
            </a:extLst>
          </p:cNvPr>
          <p:cNvSpPr txBox="1"/>
          <p:nvPr/>
        </p:nvSpPr>
        <p:spPr>
          <a:xfrm>
            <a:off x="0" y="315590"/>
            <a:ext cx="994342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EE Anhembi 538,13ha (Preservação: 192ha; 35,69%)</a:t>
            </a:r>
          </a:p>
          <a:p>
            <a:r>
              <a:rPr lang="pt-BR" sz="2400" dirty="0"/>
              <a:t>EE Itatinga 2153,27ha (Preservação: 437ha; 20,29%) ... 2240,83ha (shape)</a:t>
            </a:r>
          </a:p>
          <a:p>
            <a:endParaRPr lang="pt-BR" sz="1600" dirty="0"/>
          </a:p>
          <a:p>
            <a:r>
              <a:rPr lang="pt-BR" sz="1600" dirty="0"/>
              <a:t>Plano Diretor das Estações Experimentais (2020-2030) </a:t>
            </a:r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1138888-1B10-E77B-1CA6-8168AAAC9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7" y="1716726"/>
            <a:ext cx="6316215" cy="380609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C62991E-8D98-04D6-8C49-B5D95DD2C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88" y="4313052"/>
            <a:ext cx="5695612" cy="244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630CFC-CE32-EC44-A2A4-F6B90FBD110B}"/>
              </a:ext>
            </a:extLst>
          </p:cNvPr>
          <p:cNvSpPr txBox="1"/>
          <p:nvPr/>
        </p:nvSpPr>
        <p:spPr>
          <a:xfrm>
            <a:off x="297265" y="711685"/>
            <a:ext cx="11597470" cy="5434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Plano Diretor das Estações Experimentais (2020-2030) </a:t>
            </a:r>
          </a:p>
          <a:p>
            <a:pPr algn="ctr"/>
            <a:r>
              <a:rPr lang="pt-BR" sz="2400" b="1" dirty="0"/>
              <a:t>Diretrizes estratégicas</a:t>
            </a:r>
          </a:p>
          <a:p>
            <a:pPr marL="342900" indent="-342900">
              <a:buFont typeface="+mj-lt"/>
              <a:buAutoNum type="arabicPeriod"/>
            </a:pPr>
            <a:endParaRPr lang="pt-BR" sz="1600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BR" dirty="0"/>
              <a:t>Manter um quadro mínimo de servidores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BR" dirty="0"/>
              <a:t>Fomentar o uso e a conservação das Reservas Ecológicas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BR" dirty="0"/>
              <a:t>Ampliar as atividades de ensino, pesquisa e de extensão universitária com espécies nativas e exóticas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BR" dirty="0"/>
              <a:t>Implantar um mosaico de plantações de </a:t>
            </a:r>
            <a:r>
              <a:rPr lang="pt-BR" i="1" dirty="0"/>
              <a:t>Eucalyptus</a:t>
            </a:r>
            <a:r>
              <a:rPr lang="pt-BR" dirty="0"/>
              <a:t> em diferentes fases fenológicas na EECF de Itatinga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BR" dirty="0"/>
              <a:t>Ampliação e manutenção da infraestrutura (EECF de Anhembi)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BR" dirty="0"/>
              <a:t>Assegurar o transporte externo e interno de materiais, pesquisadores e estudantes nas Estações Experimentais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BR" dirty="0"/>
              <a:t>Garantir a sustentabilidade econômica das Estações Experimentais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BR" dirty="0"/>
              <a:t>Diminuir o custo de manejo silvicultural</a:t>
            </a:r>
          </a:p>
        </p:txBody>
      </p:sp>
    </p:spTree>
    <p:extLst>
      <p:ext uri="{BB962C8B-B14F-4D97-AF65-F5344CB8AC3E}">
        <p14:creationId xmlns:p14="http://schemas.microsoft.com/office/powerpoint/2010/main" val="68836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GD_PesqFtal_Anhembi">
            <a:hlinkClick r:id="" action="ppaction://media"/>
            <a:extLst>
              <a:ext uri="{FF2B5EF4-FFF2-40B4-BE49-F238E27FC236}">
                <a16:creationId xmlns:a16="http://schemas.microsoft.com/office/drawing/2014/main" id="{6BA005BD-9BD6-527B-4154-73A9A16280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879FB9-59EC-7161-C6E8-DF2006CC020D}"/>
              </a:ext>
            </a:extLst>
          </p:cNvPr>
          <p:cNvSpPr txBox="1"/>
          <p:nvPr/>
        </p:nvSpPr>
        <p:spPr>
          <a:xfrm>
            <a:off x="171168" y="1657631"/>
            <a:ext cx="5237844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Anhembi</a:t>
            </a:r>
          </a:p>
          <a:p>
            <a:endParaRPr lang="pt-BR" dirty="0"/>
          </a:p>
          <a:p>
            <a:r>
              <a:rPr lang="pt-BR" dirty="0"/>
              <a:t>Acesso aos projetos e croquis originais</a:t>
            </a:r>
          </a:p>
          <a:p>
            <a:r>
              <a:rPr lang="pt-BR" dirty="0"/>
              <a:t>Revisão histórica e situação atual</a:t>
            </a:r>
          </a:p>
          <a:p>
            <a:r>
              <a:rPr lang="pt-BR" dirty="0"/>
              <a:t>Conferência dos limites no campo (polígonos) </a:t>
            </a:r>
          </a:p>
          <a:p>
            <a:r>
              <a:rPr lang="pt-BR" dirty="0"/>
              <a:t>Cadastramento dos projetos na base de dados</a:t>
            </a:r>
          </a:p>
          <a:p>
            <a:endParaRPr lang="pt-BR" dirty="0"/>
          </a:p>
          <a:p>
            <a:r>
              <a:rPr lang="pt-BR" dirty="0"/>
              <a:t>Histórico de medições </a:t>
            </a:r>
          </a:p>
          <a:p>
            <a:r>
              <a:rPr lang="pt-BR" dirty="0"/>
              <a:t>Planilhamento padronizado das medições</a:t>
            </a:r>
          </a:p>
          <a:p>
            <a:r>
              <a:rPr lang="pt-BR" dirty="0"/>
              <a:t>Migração dos dados para a base de dados</a:t>
            </a:r>
          </a:p>
          <a:p>
            <a:endParaRPr lang="pt-BR" dirty="0"/>
          </a:p>
          <a:p>
            <a:r>
              <a:rPr lang="pt-BR" dirty="0"/>
              <a:t>Cadastro dos voos </a:t>
            </a:r>
            <a:r>
              <a:rPr lang="pt-BR" dirty="0" err="1"/>
              <a:t>LiDAR</a:t>
            </a:r>
            <a:endParaRPr lang="pt-BR" dirty="0"/>
          </a:p>
          <a:p>
            <a:r>
              <a:rPr lang="pt-BR" dirty="0"/>
              <a:t>Armazenamento de </a:t>
            </a:r>
            <a:r>
              <a:rPr lang="pt-BR" i="1" dirty="0"/>
              <a:t>tiles</a:t>
            </a:r>
            <a:r>
              <a:rPr lang="pt-BR" dirty="0"/>
              <a:t> no repositório </a:t>
            </a:r>
            <a:r>
              <a:rPr lang="pt-BR" dirty="0" err="1"/>
              <a:t>LiDAR</a:t>
            </a:r>
            <a:endParaRPr lang="pt-BR" dirty="0"/>
          </a:p>
          <a:p>
            <a:r>
              <a:rPr lang="pt-BR" dirty="0"/>
              <a:t>Planilhamento dos links dos </a:t>
            </a:r>
            <a:r>
              <a:rPr lang="pt-BR" i="1" dirty="0"/>
              <a:t>tiles</a:t>
            </a:r>
            <a:r>
              <a:rPr lang="pt-BR" dirty="0"/>
              <a:t> na base de dados</a:t>
            </a:r>
          </a:p>
        </p:txBody>
      </p:sp>
    </p:spTree>
    <p:extLst>
      <p:ext uri="{BB962C8B-B14F-4D97-AF65-F5344CB8AC3E}">
        <p14:creationId xmlns:p14="http://schemas.microsoft.com/office/powerpoint/2010/main" val="361630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CB2A58D-C571-CB0B-94D7-F16FACD5B4B8}"/>
              </a:ext>
            </a:extLst>
          </p:cNvPr>
          <p:cNvSpPr txBox="1"/>
          <p:nvPr/>
        </p:nvSpPr>
        <p:spPr>
          <a:xfrm>
            <a:off x="171168" y="1657631"/>
            <a:ext cx="5237844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Itatinga</a:t>
            </a:r>
          </a:p>
          <a:p>
            <a:endParaRPr lang="pt-BR" dirty="0"/>
          </a:p>
          <a:p>
            <a:r>
              <a:rPr lang="pt-BR" dirty="0"/>
              <a:t>Acesso aos projetos e croquis originais</a:t>
            </a:r>
          </a:p>
          <a:p>
            <a:r>
              <a:rPr lang="pt-BR" dirty="0"/>
              <a:t>Revisão histórica e situação atual</a:t>
            </a:r>
          </a:p>
          <a:p>
            <a:r>
              <a:rPr lang="pt-BR" dirty="0"/>
              <a:t>Conferência dos limites no campo (polígonos) </a:t>
            </a:r>
          </a:p>
          <a:p>
            <a:r>
              <a:rPr lang="pt-BR" dirty="0"/>
              <a:t>Cadastramento dos projetos na base de dados</a:t>
            </a:r>
          </a:p>
          <a:p>
            <a:endParaRPr lang="pt-BR" dirty="0"/>
          </a:p>
          <a:p>
            <a:r>
              <a:rPr lang="pt-BR" dirty="0"/>
              <a:t>Histórico de medições </a:t>
            </a:r>
          </a:p>
          <a:p>
            <a:r>
              <a:rPr lang="pt-BR" dirty="0"/>
              <a:t>Planilhamento padronizado das medições</a:t>
            </a:r>
          </a:p>
          <a:p>
            <a:r>
              <a:rPr lang="pt-BR" dirty="0"/>
              <a:t>Migração dos dados para a base de dados</a:t>
            </a:r>
          </a:p>
          <a:p>
            <a:endParaRPr lang="pt-BR" dirty="0"/>
          </a:p>
          <a:p>
            <a:r>
              <a:rPr lang="pt-BR" dirty="0"/>
              <a:t>Cadastro dos voos </a:t>
            </a:r>
            <a:r>
              <a:rPr lang="pt-BR" dirty="0" err="1"/>
              <a:t>LiDAR</a:t>
            </a:r>
            <a:endParaRPr lang="pt-BR" dirty="0"/>
          </a:p>
          <a:p>
            <a:r>
              <a:rPr lang="pt-BR" dirty="0"/>
              <a:t>Armazenamento de </a:t>
            </a:r>
            <a:r>
              <a:rPr lang="pt-BR" i="1" dirty="0"/>
              <a:t>tiles</a:t>
            </a:r>
            <a:r>
              <a:rPr lang="pt-BR" dirty="0"/>
              <a:t> no repositório </a:t>
            </a:r>
            <a:r>
              <a:rPr lang="pt-BR" dirty="0" err="1"/>
              <a:t>LiDAR</a:t>
            </a:r>
            <a:endParaRPr lang="pt-BR" dirty="0"/>
          </a:p>
          <a:p>
            <a:r>
              <a:rPr lang="pt-BR" dirty="0"/>
              <a:t>Planilhamento dos links dos </a:t>
            </a:r>
            <a:r>
              <a:rPr lang="pt-BR" i="1" dirty="0"/>
              <a:t>tiles</a:t>
            </a:r>
            <a:r>
              <a:rPr lang="pt-BR" dirty="0"/>
              <a:t> na base de dados</a:t>
            </a:r>
          </a:p>
        </p:txBody>
      </p:sp>
      <p:pic>
        <p:nvPicPr>
          <p:cNvPr id="5" name="SGD_PesqFtal_Itatinga">
            <a:hlinkClick r:id="" action="ppaction://media"/>
            <a:extLst>
              <a:ext uri="{FF2B5EF4-FFF2-40B4-BE49-F238E27FC236}">
                <a16:creationId xmlns:a16="http://schemas.microsoft.com/office/drawing/2014/main" id="{063BCA6C-B5B9-E98A-CF58-2E9DC96057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0F1B76-C1DF-353E-29EF-0FD497D50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3" y="0"/>
            <a:ext cx="12144894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AE0497B-6A28-63A4-A17F-85A780EC1E54}"/>
              </a:ext>
            </a:extLst>
          </p:cNvPr>
          <p:cNvSpPr txBox="1"/>
          <p:nvPr/>
        </p:nvSpPr>
        <p:spPr>
          <a:xfrm>
            <a:off x="8184631" y="5636302"/>
            <a:ext cx="319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Tile</a:t>
            </a:r>
            <a:r>
              <a:rPr lang="pt-BR" dirty="0"/>
              <a:t> </a:t>
            </a:r>
            <a:r>
              <a:rPr lang="pt-BR" dirty="0" err="1"/>
              <a:t>LiDAR</a:t>
            </a:r>
            <a:r>
              <a:rPr lang="pt-BR" dirty="0"/>
              <a:t> (quadrícula) de 1 ha</a:t>
            </a:r>
          </a:p>
          <a:p>
            <a:endParaRPr lang="pt-BR" dirty="0"/>
          </a:p>
          <a:p>
            <a:pPr algn="ctr"/>
            <a:r>
              <a:rPr lang="pt-BR" dirty="0">
                <a:solidFill>
                  <a:srgbClr val="0070C0"/>
                </a:solidFill>
              </a:rPr>
              <a:t>L</a:t>
            </a:r>
            <a:r>
              <a:rPr lang="pt-BR" dirty="0">
                <a:solidFill>
                  <a:srgbClr val="002060"/>
                </a:solidFill>
              </a:rPr>
              <a:t>741978</a:t>
            </a:r>
            <a:r>
              <a:rPr lang="pt-BR" dirty="0">
                <a:solidFill>
                  <a:srgbClr val="0070C0"/>
                </a:solidFill>
              </a:rPr>
              <a:t>_B</a:t>
            </a:r>
            <a:r>
              <a:rPr lang="pt-BR" dirty="0">
                <a:solidFill>
                  <a:srgbClr val="002060"/>
                </a:solidFill>
              </a:rPr>
              <a:t>7449209</a:t>
            </a:r>
            <a:r>
              <a:rPr lang="pt-BR" dirty="0">
                <a:solidFill>
                  <a:srgbClr val="0070C0"/>
                </a:solidFill>
              </a:rPr>
              <a:t>.laz</a:t>
            </a:r>
          </a:p>
        </p:txBody>
      </p:sp>
    </p:spTree>
    <p:extLst>
      <p:ext uri="{BB962C8B-B14F-4D97-AF65-F5344CB8AC3E}">
        <p14:creationId xmlns:p14="http://schemas.microsoft.com/office/powerpoint/2010/main" val="272342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9C8F1F-25AE-8587-53CF-E9E6C6E0C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589" y="0"/>
            <a:ext cx="10195411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7FEB8FA-4459-02C9-95BA-7DC97761E2EB}"/>
              </a:ext>
            </a:extLst>
          </p:cNvPr>
          <p:cNvSpPr txBox="1"/>
          <p:nvPr/>
        </p:nvSpPr>
        <p:spPr>
          <a:xfrm>
            <a:off x="94593" y="1564386"/>
            <a:ext cx="206753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Exemplo</a:t>
            </a:r>
            <a:endParaRPr lang="pt-BR" dirty="0"/>
          </a:p>
          <a:p>
            <a:r>
              <a:rPr lang="pt-BR" sz="1600" dirty="0"/>
              <a:t>de informação atualmente disponível como atributos do </a:t>
            </a:r>
            <a:r>
              <a:rPr lang="pt-BR" sz="1600" i="1" dirty="0"/>
              <a:t>shape</a:t>
            </a:r>
            <a:r>
              <a:rPr lang="pt-BR" sz="1600" dirty="0"/>
              <a:t> “experimentos” de Itatinga</a:t>
            </a:r>
          </a:p>
        </p:txBody>
      </p:sp>
    </p:spTree>
    <p:extLst>
      <p:ext uri="{BB962C8B-B14F-4D97-AF65-F5344CB8AC3E}">
        <p14:creationId xmlns:p14="http://schemas.microsoft.com/office/powerpoint/2010/main" val="40597389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365</Words>
  <Application>Microsoft Office PowerPoint</Application>
  <PresentationFormat>Widescreen</PresentationFormat>
  <Paragraphs>76</Paragraphs>
  <Slides>10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2" baseType="lpstr"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 Carlos Estraviz Rodriguez</dc:creator>
  <cp:lastModifiedBy>Luiz Carlos Estraviz Rodriguez</cp:lastModifiedBy>
  <cp:revision>10</cp:revision>
  <dcterms:created xsi:type="dcterms:W3CDTF">2025-11-26T12:45:02Z</dcterms:created>
  <dcterms:modified xsi:type="dcterms:W3CDTF">2025-11-26T15:06:57Z</dcterms:modified>
</cp:coreProperties>
</file>